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</p:sldIdLst>
  <p:sldSz cx="18288000" cy="10287000"/>
  <p:notesSz cx="6858000" cy="9144000"/>
  <p:embeddedFontLst>
    <p:embeddedFont>
      <p:font typeface="Lora" pitchFamily="2" charset="0"/>
      <p:regular r:id="rId35"/>
    </p:embeddedFont>
    <p:embeddedFont>
      <p:font typeface="Open Sans" panose="020B0606030504020204" pitchFamily="34" charset="0"/>
      <p:regular r:id="rId36"/>
      <p:bold r:id="rId37"/>
      <p:italic r:id="rId38"/>
      <p:boldItalic r:id="rId39"/>
    </p:embeddedFont>
    <p:embeddedFont>
      <p:font typeface="Open Sans Bold" panose="020B0806030504020204" pitchFamily="34" charset="0"/>
      <p:regular r:id="rId40"/>
      <p:bold r:id="rId41"/>
    </p:embeddedFont>
    <p:embeddedFont>
      <p:font typeface="TT Drugs" panose="020B0604020202020204" charset="0"/>
      <p:regular r:id="rId42"/>
    </p:embeddedFont>
    <p:embeddedFont>
      <p:font typeface="TT Drugs Bold" panose="020B0604020202020204" charset="0"/>
      <p:regular r:id="rId4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4" d="100"/>
          <a:sy n="54" d="100"/>
        </p:scale>
        <p:origin x="821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8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font" Target="fonts/font9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1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27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3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svg"/><Relationship Id="rId3" Type="http://schemas.openxmlformats.org/officeDocument/2006/relationships/image" Target="../media/image6.svg"/><Relationship Id="rId7" Type="http://schemas.openxmlformats.org/officeDocument/2006/relationships/image" Target="../media/image4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5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343983" y="7089454"/>
            <a:ext cx="7092705" cy="7092705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FE5E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2125558" y="7702920"/>
            <a:ext cx="4687320" cy="4687320"/>
          </a:xfrm>
          <a:custGeom>
            <a:avLst/>
            <a:gdLst/>
            <a:ahLst/>
            <a:cxnLst/>
            <a:rect l="l" t="t" r="r" b="b"/>
            <a:pathLst>
              <a:path w="4687320" h="4687320">
                <a:moveTo>
                  <a:pt x="0" y="0"/>
                </a:moveTo>
                <a:lnTo>
                  <a:pt x="4687320" y="0"/>
                </a:lnTo>
                <a:lnTo>
                  <a:pt x="4687320" y="4687320"/>
                </a:lnTo>
                <a:lnTo>
                  <a:pt x="0" y="46873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 rot="-10800000">
            <a:off x="6812878" y="4236753"/>
            <a:ext cx="10187166" cy="5163762"/>
            <a:chOff x="0" y="0"/>
            <a:chExt cx="13582888" cy="6885016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0"/>
              <a:ext cx="13582888" cy="518100"/>
              <a:chOff x="0" y="0"/>
              <a:chExt cx="2683040" cy="102341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2683040" cy="102341"/>
              </a:xfrm>
              <a:custGeom>
                <a:avLst/>
                <a:gdLst/>
                <a:ahLst/>
                <a:cxnLst/>
                <a:rect l="l" t="t" r="r" b="b"/>
                <a:pathLst>
                  <a:path w="2683040" h="102341">
                    <a:moveTo>
                      <a:pt x="0" y="0"/>
                    </a:moveTo>
                    <a:lnTo>
                      <a:pt x="2683040" y="0"/>
                    </a:lnTo>
                    <a:lnTo>
                      <a:pt x="2683040" y="102341"/>
                    </a:lnTo>
                    <a:lnTo>
                      <a:pt x="0" y="102341"/>
                    </a:lnTo>
                    <a:close/>
                  </a:path>
                </a:pathLst>
              </a:custGeom>
              <a:solidFill>
                <a:srgbClr val="BFE5EF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0" y="-19050"/>
                <a:ext cx="2683040" cy="12139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28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>
              <a:off x="0" y="0"/>
              <a:ext cx="440714" cy="6885016"/>
              <a:chOff x="0" y="0"/>
              <a:chExt cx="87055" cy="1360003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87055" cy="1360003"/>
              </a:xfrm>
              <a:custGeom>
                <a:avLst/>
                <a:gdLst/>
                <a:ahLst/>
                <a:cxnLst/>
                <a:rect l="l" t="t" r="r" b="b"/>
                <a:pathLst>
                  <a:path w="87055" h="1360003">
                    <a:moveTo>
                      <a:pt x="0" y="0"/>
                    </a:moveTo>
                    <a:lnTo>
                      <a:pt x="87055" y="0"/>
                    </a:lnTo>
                    <a:lnTo>
                      <a:pt x="87055" y="1360003"/>
                    </a:lnTo>
                    <a:lnTo>
                      <a:pt x="0" y="1360003"/>
                    </a:lnTo>
                    <a:close/>
                  </a:path>
                </a:pathLst>
              </a:custGeom>
              <a:solidFill>
                <a:srgbClr val="BFE5EF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0" y="-19050"/>
                <a:ext cx="87055" cy="137905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2859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grpSp>
        <p:nvGrpSpPr>
          <p:cNvPr id="13" name="Group 13"/>
          <p:cNvGrpSpPr/>
          <p:nvPr/>
        </p:nvGrpSpPr>
        <p:grpSpPr>
          <a:xfrm>
            <a:off x="1202370" y="942173"/>
            <a:ext cx="10187166" cy="5163762"/>
            <a:chOff x="0" y="0"/>
            <a:chExt cx="13582888" cy="6885016"/>
          </a:xfrm>
        </p:grpSpPr>
        <p:grpSp>
          <p:nvGrpSpPr>
            <p:cNvPr id="14" name="Group 14"/>
            <p:cNvGrpSpPr/>
            <p:nvPr/>
          </p:nvGrpSpPr>
          <p:grpSpPr>
            <a:xfrm>
              <a:off x="0" y="0"/>
              <a:ext cx="13582888" cy="518100"/>
              <a:chOff x="0" y="0"/>
              <a:chExt cx="2683040" cy="102341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2683040" cy="102341"/>
              </a:xfrm>
              <a:custGeom>
                <a:avLst/>
                <a:gdLst/>
                <a:ahLst/>
                <a:cxnLst/>
                <a:rect l="l" t="t" r="r" b="b"/>
                <a:pathLst>
                  <a:path w="2683040" h="102341">
                    <a:moveTo>
                      <a:pt x="0" y="0"/>
                    </a:moveTo>
                    <a:lnTo>
                      <a:pt x="2683040" y="0"/>
                    </a:lnTo>
                    <a:lnTo>
                      <a:pt x="2683040" y="102341"/>
                    </a:lnTo>
                    <a:lnTo>
                      <a:pt x="0" y="102341"/>
                    </a:lnTo>
                    <a:close/>
                  </a:path>
                </a:pathLst>
              </a:custGeom>
              <a:solidFill>
                <a:srgbClr val="BFE5EF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16" name="TextBox 16"/>
              <p:cNvSpPr txBox="1"/>
              <p:nvPr/>
            </p:nvSpPr>
            <p:spPr>
              <a:xfrm>
                <a:off x="0" y="-19050"/>
                <a:ext cx="2683040" cy="12139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28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7" name="Group 17"/>
            <p:cNvGrpSpPr/>
            <p:nvPr/>
          </p:nvGrpSpPr>
          <p:grpSpPr>
            <a:xfrm>
              <a:off x="0" y="0"/>
              <a:ext cx="440714" cy="6885016"/>
              <a:chOff x="0" y="0"/>
              <a:chExt cx="87055" cy="1360003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87055" cy="1360003"/>
              </a:xfrm>
              <a:custGeom>
                <a:avLst/>
                <a:gdLst/>
                <a:ahLst/>
                <a:cxnLst/>
                <a:rect l="l" t="t" r="r" b="b"/>
                <a:pathLst>
                  <a:path w="87055" h="1360003">
                    <a:moveTo>
                      <a:pt x="0" y="0"/>
                    </a:moveTo>
                    <a:lnTo>
                      <a:pt x="87055" y="0"/>
                    </a:lnTo>
                    <a:lnTo>
                      <a:pt x="87055" y="1360003"/>
                    </a:lnTo>
                    <a:lnTo>
                      <a:pt x="0" y="1360003"/>
                    </a:lnTo>
                    <a:close/>
                  </a:path>
                </a:pathLst>
              </a:custGeom>
              <a:solidFill>
                <a:srgbClr val="BFE5EF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19" name="TextBox 19"/>
              <p:cNvSpPr txBox="1"/>
              <p:nvPr/>
            </p:nvSpPr>
            <p:spPr>
              <a:xfrm>
                <a:off x="0" y="-19050"/>
                <a:ext cx="87055" cy="137905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2859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sp>
        <p:nvSpPr>
          <p:cNvPr id="20" name="Freeform 20"/>
          <p:cNvSpPr/>
          <p:nvPr/>
        </p:nvSpPr>
        <p:spPr>
          <a:xfrm>
            <a:off x="14915640" y="-659492"/>
            <a:ext cx="4687320" cy="4687320"/>
          </a:xfrm>
          <a:custGeom>
            <a:avLst/>
            <a:gdLst/>
            <a:ahLst/>
            <a:cxnLst/>
            <a:rect l="l" t="t" r="r" b="b"/>
            <a:pathLst>
              <a:path w="4687320" h="4687320">
                <a:moveTo>
                  <a:pt x="0" y="0"/>
                </a:moveTo>
                <a:lnTo>
                  <a:pt x="4687320" y="0"/>
                </a:lnTo>
                <a:lnTo>
                  <a:pt x="4687320" y="4687320"/>
                </a:lnTo>
                <a:lnTo>
                  <a:pt x="0" y="46873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21" name="Group 21"/>
          <p:cNvGrpSpPr/>
          <p:nvPr/>
        </p:nvGrpSpPr>
        <p:grpSpPr>
          <a:xfrm>
            <a:off x="12028966" y="-3546166"/>
            <a:ext cx="5773349" cy="5773349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FE5EF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4664021" y="1621620"/>
            <a:ext cx="8956389" cy="7053046"/>
            <a:chOff x="0" y="0"/>
            <a:chExt cx="2987379" cy="2352524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2987379" cy="2352524"/>
            </a:xfrm>
            <a:custGeom>
              <a:avLst/>
              <a:gdLst/>
              <a:ahLst/>
              <a:cxnLst/>
              <a:rect l="l" t="t" r="r" b="b"/>
              <a:pathLst>
                <a:path w="2987379" h="2352524">
                  <a:moveTo>
                    <a:pt x="0" y="0"/>
                  </a:moveTo>
                  <a:lnTo>
                    <a:pt x="2987379" y="0"/>
                  </a:lnTo>
                  <a:lnTo>
                    <a:pt x="2987379" y="2352524"/>
                  </a:lnTo>
                  <a:lnTo>
                    <a:pt x="0" y="235252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26" name="TextBox 26"/>
            <p:cNvSpPr txBox="1"/>
            <p:nvPr/>
          </p:nvSpPr>
          <p:spPr>
            <a:xfrm>
              <a:off x="0" y="-19050"/>
              <a:ext cx="2987379" cy="23715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4859002" y="3649603"/>
            <a:ext cx="8569996" cy="23230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32"/>
              </a:lnSpc>
            </a:pPr>
            <a:r>
              <a:rPr lang="en-US" sz="2666" spc="133" dirty="0">
                <a:solidFill>
                  <a:srgbClr val="1A1A1A"/>
                </a:solidFill>
                <a:latin typeface="TT Drugs"/>
                <a:ea typeface="TT Drugs"/>
                <a:cs typeface="TT Drugs"/>
                <a:sym typeface="TT Drugs"/>
              </a:rPr>
              <a:t>Por:</a:t>
            </a:r>
          </a:p>
          <a:p>
            <a:pPr algn="ctr">
              <a:lnSpc>
                <a:spcPts val="3732"/>
              </a:lnSpc>
            </a:pPr>
            <a:r>
              <a:rPr lang="en-US" sz="2666" spc="133" dirty="0">
                <a:solidFill>
                  <a:srgbClr val="1A1A1A"/>
                </a:solidFill>
                <a:latin typeface="TT Drugs"/>
                <a:ea typeface="TT Drugs"/>
                <a:cs typeface="TT Drugs"/>
                <a:sym typeface="TT Drugs"/>
              </a:rPr>
              <a:t>Roberto Carlos Cabezas Moreno</a:t>
            </a:r>
          </a:p>
          <a:p>
            <a:pPr algn="ctr">
              <a:lnSpc>
                <a:spcPts val="3732"/>
              </a:lnSpc>
            </a:pPr>
            <a:r>
              <a:rPr lang="en-US" sz="2666" spc="133" dirty="0">
                <a:solidFill>
                  <a:srgbClr val="1A1A1A"/>
                </a:solidFill>
                <a:latin typeface="TT Drugs"/>
                <a:ea typeface="TT Drugs"/>
                <a:cs typeface="TT Drugs"/>
                <a:sym typeface="TT Drugs"/>
              </a:rPr>
              <a:t>Carmen </a:t>
            </a:r>
            <a:r>
              <a:rPr lang="en-US" sz="2666" spc="133">
                <a:solidFill>
                  <a:srgbClr val="1A1A1A"/>
                </a:solidFill>
                <a:latin typeface="TT Drugs"/>
                <a:ea typeface="TT Drugs"/>
                <a:cs typeface="TT Drugs"/>
                <a:sym typeface="TT Drugs"/>
              </a:rPr>
              <a:t>Elisa López </a:t>
            </a:r>
            <a:r>
              <a:rPr lang="en-US" sz="2666" spc="133" dirty="0">
                <a:solidFill>
                  <a:srgbClr val="1A1A1A"/>
                </a:solidFill>
                <a:latin typeface="TT Drugs"/>
                <a:ea typeface="TT Drugs"/>
                <a:cs typeface="TT Drugs"/>
                <a:sym typeface="TT Drugs"/>
              </a:rPr>
              <a:t>Alvarado</a:t>
            </a:r>
          </a:p>
          <a:p>
            <a:pPr algn="ctr">
              <a:lnSpc>
                <a:spcPts val="3732"/>
              </a:lnSpc>
            </a:pPr>
            <a:r>
              <a:rPr lang="en-US" sz="2666" spc="133" dirty="0">
                <a:solidFill>
                  <a:srgbClr val="1A1A1A"/>
                </a:solidFill>
                <a:latin typeface="TT Drugs"/>
                <a:ea typeface="TT Drugs"/>
                <a:cs typeface="TT Drugs"/>
                <a:sym typeface="TT Drugs"/>
              </a:rPr>
              <a:t>Dennys Alberto Rivera </a:t>
            </a:r>
            <a:r>
              <a:rPr lang="en-US" sz="2666" spc="133" dirty="0" err="1">
                <a:solidFill>
                  <a:srgbClr val="1A1A1A"/>
                </a:solidFill>
                <a:latin typeface="TT Drugs"/>
                <a:ea typeface="TT Drugs"/>
                <a:cs typeface="TT Drugs"/>
                <a:sym typeface="TT Drugs"/>
              </a:rPr>
              <a:t>Pascasio</a:t>
            </a:r>
            <a:endParaRPr lang="en-US" sz="2666" spc="133" dirty="0">
              <a:solidFill>
                <a:srgbClr val="1A1A1A"/>
              </a:solidFill>
              <a:latin typeface="TT Drugs"/>
              <a:ea typeface="TT Drugs"/>
              <a:cs typeface="TT Drugs"/>
              <a:sym typeface="TT Drugs"/>
            </a:endParaRPr>
          </a:p>
          <a:p>
            <a:pPr algn="ctr">
              <a:lnSpc>
                <a:spcPts val="3732"/>
              </a:lnSpc>
            </a:pPr>
            <a:r>
              <a:rPr lang="en-US" sz="2666" spc="133" dirty="0">
                <a:solidFill>
                  <a:srgbClr val="1A1A1A"/>
                </a:solidFill>
                <a:latin typeface="TT Drugs"/>
                <a:ea typeface="TT Drugs"/>
                <a:cs typeface="TT Drugs"/>
                <a:sym typeface="TT Drugs"/>
              </a:rPr>
              <a:t>Rodrigo Antonio Ungo Muñoz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4859002" y="1704942"/>
            <a:ext cx="8569996" cy="1724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73"/>
              </a:lnSpc>
            </a:pPr>
            <a:r>
              <a:rPr lang="en-US" sz="3810">
                <a:solidFill>
                  <a:srgbClr val="010101"/>
                </a:solidFill>
                <a:latin typeface="TT Drugs"/>
                <a:ea typeface="TT Drugs"/>
                <a:cs typeface="TT Drugs"/>
                <a:sym typeface="TT Drugs"/>
              </a:rPr>
              <a:t>Sistema para la recolección de datos de diferentes dispositivos instalados en la UCA utilizando la red LoRa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4859002" y="6507709"/>
            <a:ext cx="8569996" cy="9228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32"/>
              </a:lnSpc>
            </a:pPr>
            <a:r>
              <a:rPr lang="en-US" sz="2666" spc="133">
                <a:solidFill>
                  <a:srgbClr val="1A1A1A"/>
                </a:solidFill>
                <a:latin typeface="TT Drugs"/>
                <a:ea typeface="TT Drugs"/>
                <a:cs typeface="TT Drugs"/>
                <a:sym typeface="TT Drugs"/>
              </a:rPr>
              <a:t>Directora:</a:t>
            </a:r>
          </a:p>
          <a:p>
            <a:pPr algn="ctr">
              <a:lnSpc>
                <a:spcPts val="3732"/>
              </a:lnSpc>
            </a:pPr>
            <a:r>
              <a:rPr lang="en-US" sz="2666" spc="133">
                <a:solidFill>
                  <a:srgbClr val="1A1A1A"/>
                </a:solidFill>
                <a:latin typeface="TT Drugs"/>
                <a:ea typeface="TT Drugs"/>
                <a:cs typeface="TT Drugs"/>
                <a:sym typeface="TT Drugs"/>
              </a:rPr>
              <a:t>Elisa Cristina Aldana Calderón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4859002" y="7649658"/>
            <a:ext cx="8569996" cy="9228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32"/>
              </a:lnSpc>
            </a:pPr>
            <a:r>
              <a:rPr lang="en-US" sz="2666" spc="133">
                <a:solidFill>
                  <a:srgbClr val="1A1A1A"/>
                </a:solidFill>
                <a:latin typeface="TT Drugs"/>
                <a:ea typeface="TT Drugs"/>
                <a:cs typeface="TT Drugs"/>
                <a:sym typeface="TT Drugs"/>
              </a:rPr>
              <a:t>Lector:</a:t>
            </a:r>
          </a:p>
          <a:p>
            <a:pPr algn="ctr">
              <a:lnSpc>
                <a:spcPts val="3732"/>
              </a:lnSpc>
            </a:pPr>
            <a:r>
              <a:rPr lang="en-US" sz="2666" spc="133">
                <a:solidFill>
                  <a:srgbClr val="1A1A1A"/>
                </a:solidFill>
                <a:latin typeface="TT Drugs"/>
                <a:ea typeface="TT Drugs"/>
                <a:cs typeface="TT Drugs"/>
                <a:sym typeface="TT Drugs"/>
              </a:rPr>
              <a:t>Óscar Antonio Valencia Monterrosa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0" y="0"/>
            <a:ext cx="7262322" cy="2086267"/>
          </a:xfrm>
          <a:custGeom>
            <a:avLst/>
            <a:gdLst/>
            <a:ahLst/>
            <a:cxnLst/>
            <a:rect l="l" t="t" r="r" b="b"/>
            <a:pathLst>
              <a:path w="7262322" h="2086267">
                <a:moveTo>
                  <a:pt x="0" y="0"/>
                </a:moveTo>
                <a:lnTo>
                  <a:pt x="7262322" y="0"/>
                </a:lnTo>
                <a:lnTo>
                  <a:pt x="7262322" y="2086267"/>
                </a:lnTo>
                <a:lnTo>
                  <a:pt x="0" y="20862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0800000" flipH="1" flipV="1">
            <a:off x="11025678" y="8200733"/>
            <a:ext cx="7262322" cy="2086267"/>
          </a:xfrm>
          <a:custGeom>
            <a:avLst/>
            <a:gdLst/>
            <a:ahLst/>
            <a:cxnLst/>
            <a:rect l="l" t="t" r="r" b="b"/>
            <a:pathLst>
              <a:path w="7262322" h="2086267">
                <a:moveTo>
                  <a:pt x="7262322" y="2086267"/>
                </a:moveTo>
                <a:lnTo>
                  <a:pt x="0" y="2086267"/>
                </a:lnTo>
                <a:lnTo>
                  <a:pt x="0" y="0"/>
                </a:lnTo>
                <a:lnTo>
                  <a:pt x="7262322" y="0"/>
                </a:lnTo>
                <a:lnTo>
                  <a:pt x="7262322" y="208626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1025678" y="6099282"/>
            <a:ext cx="6075404" cy="2982780"/>
          </a:xfrm>
          <a:custGeom>
            <a:avLst/>
            <a:gdLst/>
            <a:ahLst/>
            <a:cxnLst/>
            <a:rect l="l" t="t" r="r" b="b"/>
            <a:pathLst>
              <a:path w="6075404" h="2982780">
                <a:moveTo>
                  <a:pt x="0" y="0"/>
                </a:moveTo>
                <a:lnTo>
                  <a:pt x="6075404" y="0"/>
                </a:lnTo>
                <a:lnTo>
                  <a:pt x="6075404" y="2982780"/>
                </a:lnTo>
                <a:lnTo>
                  <a:pt x="0" y="29827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9710" r="-2604" b="-9710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5191475" y="1070017"/>
            <a:ext cx="7905051" cy="1016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226"/>
              </a:lnSpc>
              <a:spcBef>
                <a:spcPct val="0"/>
              </a:spcBef>
            </a:pPr>
            <a:r>
              <a:rPr lang="en-US" sz="5961" spc="584">
                <a:solidFill>
                  <a:srgbClr val="231F20"/>
                </a:solidFill>
                <a:latin typeface="TT Drugs"/>
                <a:ea typeface="TT Drugs"/>
                <a:cs typeface="TT Drugs"/>
                <a:sym typeface="TT Drugs"/>
              </a:rPr>
              <a:t>IOT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64029" y="2446764"/>
            <a:ext cx="17154796" cy="58877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652"/>
              </a:lnSpc>
            </a:pPr>
            <a:r>
              <a:rPr lang="en-US" sz="3323">
                <a:solidFill>
                  <a:srgbClr val="231F20"/>
                </a:solidFill>
                <a:latin typeface="TT Drugs"/>
                <a:ea typeface="TT Drugs"/>
                <a:cs typeface="TT Drugs"/>
                <a:sym typeface="TT Drugs"/>
              </a:rPr>
              <a:t>“El funcionamiento de la IoT se basa en la interconexión de dispositivos físicos a través de Internet”</a:t>
            </a:r>
          </a:p>
          <a:p>
            <a:pPr algn="just">
              <a:lnSpc>
                <a:spcPts val="4652"/>
              </a:lnSpc>
            </a:pPr>
            <a:endParaRPr lang="en-US" sz="3323">
              <a:solidFill>
                <a:srgbClr val="231F20"/>
              </a:solidFill>
              <a:latin typeface="TT Drugs"/>
              <a:ea typeface="TT Drugs"/>
              <a:cs typeface="TT Drugs"/>
              <a:sym typeface="TT Drugs"/>
            </a:endParaRPr>
          </a:p>
          <a:p>
            <a:pPr algn="just">
              <a:lnSpc>
                <a:spcPts val="4652"/>
              </a:lnSpc>
            </a:pPr>
            <a:r>
              <a:rPr lang="en-US" sz="3323">
                <a:solidFill>
                  <a:srgbClr val="231F20"/>
                </a:solidFill>
                <a:latin typeface="TT Drugs"/>
                <a:ea typeface="TT Drugs"/>
                <a:cs typeface="TT Drugs"/>
                <a:sym typeface="TT Drugs"/>
              </a:rPr>
              <a:t>Desarrollo:</a:t>
            </a:r>
          </a:p>
          <a:p>
            <a:pPr marL="717543" lvl="1" indent="-358772" algn="just">
              <a:lnSpc>
                <a:spcPts val="4652"/>
              </a:lnSpc>
              <a:buFont typeface="Arial"/>
              <a:buChar char="•"/>
            </a:pPr>
            <a:r>
              <a:rPr lang="en-US" sz="3323">
                <a:solidFill>
                  <a:srgbClr val="231F20"/>
                </a:solidFill>
                <a:latin typeface="TT Drugs"/>
                <a:ea typeface="TT Drugs"/>
                <a:cs typeface="TT Drugs"/>
                <a:sym typeface="TT Drugs"/>
              </a:rPr>
              <a:t>Concepto maquina a maquina</a:t>
            </a:r>
          </a:p>
          <a:p>
            <a:pPr marL="717543" lvl="1" indent="-358772" algn="just">
              <a:lnSpc>
                <a:spcPts val="4652"/>
              </a:lnSpc>
              <a:buFont typeface="Arial"/>
              <a:buChar char="•"/>
            </a:pPr>
            <a:r>
              <a:rPr lang="en-US" sz="3323">
                <a:solidFill>
                  <a:srgbClr val="231F20"/>
                </a:solidFill>
                <a:latin typeface="TT Drugs"/>
                <a:ea typeface="TT Drugs"/>
                <a:cs typeface="TT Drugs"/>
                <a:sym typeface="TT Drugs"/>
              </a:rPr>
              <a:t>Definicion de Kevin Ashton</a:t>
            </a:r>
          </a:p>
          <a:p>
            <a:pPr algn="just">
              <a:lnSpc>
                <a:spcPts val="4652"/>
              </a:lnSpc>
            </a:pPr>
            <a:r>
              <a:rPr lang="en-US" sz="3323">
                <a:solidFill>
                  <a:srgbClr val="231F20"/>
                </a:solidFill>
                <a:latin typeface="TT Drugs"/>
                <a:ea typeface="TT Drugs"/>
                <a:cs typeface="TT Drugs"/>
                <a:sym typeface="TT Drugs"/>
              </a:rPr>
              <a:t>Elementos clave: </a:t>
            </a:r>
          </a:p>
          <a:p>
            <a:pPr marL="717543" lvl="1" indent="-358772" algn="just">
              <a:lnSpc>
                <a:spcPts val="4652"/>
              </a:lnSpc>
              <a:buFont typeface="Arial"/>
              <a:buChar char="•"/>
            </a:pPr>
            <a:r>
              <a:rPr lang="en-US" sz="3323">
                <a:solidFill>
                  <a:srgbClr val="231F20"/>
                </a:solidFill>
                <a:latin typeface="TT Drugs"/>
                <a:ea typeface="TT Drugs"/>
                <a:cs typeface="TT Drugs"/>
                <a:sym typeface="TT Drugs"/>
              </a:rPr>
              <a:t>Dispositivos físicos</a:t>
            </a:r>
          </a:p>
          <a:p>
            <a:pPr marL="2870172" lvl="4" indent="-574034" algn="just">
              <a:lnSpc>
                <a:spcPts val="4652"/>
              </a:lnSpc>
              <a:buFont typeface="Arial"/>
              <a:buChar char="•"/>
            </a:pPr>
            <a:r>
              <a:rPr lang="en-US" sz="3323">
                <a:solidFill>
                  <a:srgbClr val="231F20"/>
                </a:solidFill>
                <a:latin typeface="TT Drugs"/>
                <a:ea typeface="TT Drugs"/>
                <a:cs typeface="TT Drugs"/>
                <a:sym typeface="TT Drugs"/>
              </a:rPr>
              <a:t>Conectividad</a:t>
            </a:r>
          </a:p>
          <a:p>
            <a:pPr marL="5022802" lvl="7" indent="-627850" algn="just">
              <a:lnSpc>
                <a:spcPts val="4652"/>
              </a:lnSpc>
              <a:buFont typeface="Arial"/>
              <a:buChar char="•"/>
            </a:pPr>
            <a:r>
              <a:rPr lang="en-US" sz="3323">
                <a:solidFill>
                  <a:srgbClr val="231F20"/>
                </a:solidFill>
                <a:latin typeface="TT Drugs"/>
                <a:ea typeface="TT Drugs"/>
                <a:cs typeface="TT Drugs"/>
                <a:sym typeface="TT Drugs"/>
              </a:rPr>
              <a:t>Plataforma de datos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0" y="0"/>
            <a:ext cx="7262322" cy="2086267"/>
          </a:xfrm>
          <a:custGeom>
            <a:avLst/>
            <a:gdLst/>
            <a:ahLst/>
            <a:cxnLst/>
            <a:rect l="l" t="t" r="r" b="b"/>
            <a:pathLst>
              <a:path w="7262322" h="2086267">
                <a:moveTo>
                  <a:pt x="0" y="0"/>
                </a:moveTo>
                <a:lnTo>
                  <a:pt x="7262322" y="0"/>
                </a:lnTo>
                <a:lnTo>
                  <a:pt x="7262322" y="2086267"/>
                </a:lnTo>
                <a:lnTo>
                  <a:pt x="0" y="20862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0800000" flipH="1" flipV="1">
            <a:off x="11025678" y="8200733"/>
            <a:ext cx="7262322" cy="2086267"/>
          </a:xfrm>
          <a:custGeom>
            <a:avLst/>
            <a:gdLst/>
            <a:ahLst/>
            <a:cxnLst/>
            <a:rect l="l" t="t" r="r" b="b"/>
            <a:pathLst>
              <a:path w="7262322" h="2086267">
                <a:moveTo>
                  <a:pt x="7262322" y="2086267"/>
                </a:moveTo>
                <a:lnTo>
                  <a:pt x="0" y="2086267"/>
                </a:lnTo>
                <a:lnTo>
                  <a:pt x="0" y="0"/>
                </a:lnTo>
                <a:lnTo>
                  <a:pt x="7262322" y="0"/>
                </a:lnTo>
                <a:lnTo>
                  <a:pt x="7262322" y="208626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4428242" y="1070017"/>
            <a:ext cx="10228597" cy="1016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226"/>
              </a:lnSpc>
              <a:spcBef>
                <a:spcPct val="0"/>
              </a:spcBef>
            </a:pPr>
            <a:r>
              <a:rPr lang="en-US" sz="5961" spc="584">
                <a:solidFill>
                  <a:srgbClr val="231F20"/>
                </a:solidFill>
                <a:latin typeface="TT Drugs"/>
                <a:ea typeface="TT Drugs"/>
                <a:cs typeface="TT Drugs"/>
                <a:sym typeface="TT Drugs"/>
              </a:rPr>
              <a:t>Sensores electrónicos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139238" y="4595495"/>
            <a:ext cx="9525" cy="3530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59"/>
              </a:lnSpc>
              <a:spcBef>
                <a:spcPct val="0"/>
              </a:spcBef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2851173" y="3169920"/>
            <a:ext cx="13382735" cy="2279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550"/>
              </a:lnSpc>
              <a:spcBef>
                <a:spcPct val="0"/>
              </a:spcBef>
            </a:pPr>
            <a:r>
              <a:rPr lang="en-US" sz="3500">
                <a:solidFill>
                  <a:srgbClr val="231F20"/>
                </a:solidFill>
                <a:latin typeface="TT Drugs"/>
                <a:ea typeface="TT Drugs"/>
                <a:cs typeface="TT Drugs"/>
                <a:sym typeface="TT Drugs"/>
              </a:rPr>
              <a:t>“Dispositivo (sin superponerse a la definición de ‘dispositivo’ brindada para el alcance de este trabajo) que detecta una magnitud física, y los cambios de la misma, y la convierte en una señal eléctrica”.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0" y="0"/>
            <a:ext cx="7262322" cy="2086267"/>
          </a:xfrm>
          <a:custGeom>
            <a:avLst/>
            <a:gdLst/>
            <a:ahLst/>
            <a:cxnLst/>
            <a:rect l="l" t="t" r="r" b="b"/>
            <a:pathLst>
              <a:path w="7262322" h="2086267">
                <a:moveTo>
                  <a:pt x="0" y="0"/>
                </a:moveTo>
                <a:lnTo>
                  <a:pt x="7262322" y="0"/>
                </a:lnTo>
                <a:lnTo>
                  <a:pt x="7262322" y="2086267"/>
                </a:lnTo>
                <a:lnTo>
                  <a:pt x="0" y="20862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0800000" flipH="1" flipV="1">
            <a:off x="11025678" y="8200733"/>
            <a:ext cx="7262322" cy="2086267"/>
          </a:xfrm>
          <a:custGeom>
            <a:avLst/>
            <a:gdLst/>
            <a:ahLst/>
            <a:cxnLst/>
            <a:rect l="l" t="t" r="r" b="b"/>
            <a:pathLst>
              <a:path w="7262322" h="2086267">
                <a:moveTo>
                  <a:pt x="7262322" y="2086267"/>
                </a:moveTo>
                <a:lnTo>
                  <a:pt x="0" y="2086267"/>
                </a:lnTo>
                <a:lnTo>
                  <a:pt x="0" y="0"/>
                </a:lnTo>
                <a:lnTo>
                  <a:pt x="7262322" y="0"/>
                </a:lnTo>
                <a:lnTo>
                  <a:pt x="7262322" y="208626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254446" y="4399934"/>
            <a:ext cx="3173796" cy="3173796"/>
          </a:xfrm>
          <a:custGeom>
            <a:avLst/>
            <a:gdLst/>
            <a:ahLst/>
            <a:cxnLst/>
            <a:rect l="l" t="t" r="r" b="b"/>
            <a:pathLst>
              <a:path w="3173796" h="3173796">
                <a:moveTo>
                  <a:pt x="0" y="0"/>
                </a:moveTo>
                <a:lnTo>
                  <a:pt x="3173796" y="0"/>
                </a:lnTo>
                <a:lnTo>
                  <a:pt x="3173796" y="3173796"/>
                </a:lnTo>
                <a:lnTo>
                  <a:pt x="0" y="317379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4919687" y="4781550"/>
            <a:ext cx="2759699" cy="2401960"/>
          </a:xfrm>
          <a:custGeom>
            <a:avLst/>
            <a:gdLst/>
            <a:ahLst/>
            <a:cxnLst/>
            <a:rect l="l" t="t" r="r" b="b"/>
            <a:pathLst>
              <a:path w="2759699" h="2401960">
                <a:moveTo>
                  <a:pt x="0" y="0"/>
                </a:moveTo>
                <a:lnTo>
                  <a:pt x="2759699" y="0"/>
                </a:lnTo>
                <a:lnTo>
                  <a:pt x="2759699" y="2401960"/>
                </a:lnTo>
                <a:lnTo>
                  <a:pt x="0" y="240196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9139238" y="4595495"/>
            <a:ext cx="9525" cy="3530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59"/>
              </a:lnSpc>
              <a:spcBef>
                <a:spcPct val="0"/>
              </a:spcBef>
            </a:pPr>
            <a:endParaRPr/>
          </a:p>
        </p:txBody>
      </p:sp>
      <p:sp>
        <p:nvSpPr>
          <p:cNvPr id="7" name="Freeform 7"/>
          <p:cNvSpPr/>
          <p:nvPr/>
        </p:nvSpPr>
        <p:spPr>
          <a:xfrm>
            <a:off x="8631085" y="4781550"/>
            <a:ext cx="3390727" cy="2176847"/>
          </a:xfrm>
          <a:custGeom>
            <a:avLst/>
            <a:gdLst/>
            <a:ahLst/>
            <a:cxnLst/>
            <a:rect l="l" t="t" r="r" b="b"/>
            <a:pathLst>
              <a:path w="3390727" h="2176847">
                <a:moveTo>
                  <a:pt x="0" y="0"/>
                </a:moveTo>
                <a:lnTo>
                  <a:pt x="3390728" y="0"/>
                </a:lnTo>
                <a:lnTo>
                  <a:pt x="3390728" y="2176847"/>
                </a:lnTo>
                <a:lnTo>
                  <a:pt x="0" y="217684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2970310" y="4526203"/>
            <a:ext cx="3373058" cy="2687541"/>
          </a:xfrm>
          <a:custGeom>
            <a:avLst/>
            <a:gdLst/>
            <a:ahLst/>
            <a:cxnLst/>
            <a:rect l="l" t="t" r="r" b="b"/>
            <a:pathLst>
              <a:path w="3373058" h="2687541">
                <a:moveTo>
                  <a:pt x="0" y="0"/>
                </a:moveTo>
                <a:lnTo>
                  <a:pt x="3373058" y="0"/>
                </a:lnTo>
                <a:lnTo>
                  <a:pt x="3373058" y="2687541"/>
                </a:lnTo>
                <a:lnTo>
                  <a:pt x="0" y="268754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4428242" y="1070017"/>
            <a:ext cx="10228597" cy="1016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226"/>
              </a:lnSpc>
              <a:spcBef>
                <a:spcPct val="0"/>
              </a:spcBef>
            </a:pPr>
            <a:r>
              <a:rPr lang="en-US" sz="5961" spc="584">
                <a:solidFill>
                  <a:srgbClr val="231F20"/>
                </a:solidFill>
                <a:latin typeface="TT Drugs"/>
                <a:ea typeface="TT Drugs"/>
                <a:cs typeface="TT Drugs"/>
                <a:sym typeface="TT Drugs"/>
              </a:rPr>
              <a:t>Ejemplos de sensores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233604" y="3311544"/>
            <a:ext cx="1215479" cy="589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231F20"/>
                </a:solidFill>
                <a:latin typeface="TT Drugs"/>
                <a:ea typeface="TT Drugs"/>
                <a:cs typeface="TT Drugs"/>
                <a:sym typeface="TT Drugs"/>
              </a:rPr>
              <a:t>DHT11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739425" y="3311544"/>
            <a:ext cx="3367683" cy="589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231F20"/>
                </a:solidFill>
                <a:latin typeface="TT Drugs"/>
                <a:ea typeface="TT Drugs"/>
                <a:cs typeface="TT Drugs"/>
                <a:sym typeface="TT Drugs"/>
              </a:rPr>
              <a:t>Fotorresistencia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707919" y="3311544"/>
            <a:ext cx="1237059" cy="589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231F20"/>
                </a:solidFill>
                <a:latin typeface="TT Drugs"/>
                <a:ea typeface="TT Drugs"/>
                <a:cs typeface="TT Drugs"/>
                <a:sym typeface="TT Drugs"/>
              </a:rPr>
              <a:t>MQ-2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4304935" y="3311544"/>
            <a:ext cx="703808" cy="589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231F20"/>
                </a:solidFill>
                <a:latin typeface="TT Drugs"/>
                <a:ea typeface="TT Drugs"/>
                <a:cs typeface="TT Drugs"/>
                <a:sym typeface="TT Drugs"/>
              </a:rPr>
              <a:t>PIR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0" y="0"/>
            <a:ext cx="7262322" cy="2086267"/>
          </a:xfrm>
          <a:custGeom>
            <a:avLst/>
            <a:gdLst/>
            <a:ahLst/>
            <a:cxnLst/>
            <a:rect l="l" t="t" r="r" b="b"/>
            <a:pathLst>
              <a:path w="7262322" h="2086267">
                <a:moveTo>
                  <a:pt x="0" y="0"/>
                </a:moveTo>
                <a:lnTo>
                  <a:pt x="7262322" y="0"/>
                </a:lnTo>
                <a:lnTo>
                  <a:pt x="7262322" y="2086267"/>
                </a:lnTo>
                <a:lnTo>
                  <a:pt x="0" y="20862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0800000" flipH="1" flipV="1">
            <a:off x="11025678" y="8200733"/>
            <a:ext cx="7262322" cy="2086267"/>
          </a:xfrm>
          <a:custGeom>
            <a:avLst/>
            <a:gdLst/>
            <a:ahLst/>
            <a:cxnLst/>
            <a:rect l="l" t="t" r="r" b="b"/>
            <a:pathLst>
              <a:path w="7262322" h="2086267">
                <a:moveTo>
                  <a:pt x="7262322" y="2086267"/>
                </a:moveTo>
                <a:lnTo>
                  <a:pt x="0" y="2086267"/>
                </a:lnTo>
                <a:lnTo>
                  <a:pt x="0" y="0"/>
                </a:lnTo>
                <a:lnTo>
                  <a:pt x="7262322" y="0"/>
                </a:lnTo>
                <a:lnTo>
                  <a:pt x="7262322" y="208626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6867990" y="4878070"/>
            <a:ext cx="4157688" cy="4157688"/>
          </a:xfrm>
          <a:custGeom>
            <a:avLst/>
            <a:gdLst/>
            <a:ahLst/>
            <a:cxnLst/>
            <a:rect l="l" t="t" r="r" b="b"/>
            <a:pathLst>
              <a:path w="4157688" h="4157688">
                <a:moveTo>
                  <a:pt x="0" y="0"/>
                </a:moveTo>
                <a:lnTo>
                  <a:pt x="4157688" y="0"/>
                </a:lnTo>
                <a:lnTo>
                  <a:pt x="4157688" y="4157688"/>
                </a:lnTo>
                <a:lnTo>
                  <a:pt x="0" y="415768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4120421" y="1069208"/>
            <a:ext cx="10844238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900"/>
              </a:lnSpc>
              <a:spcBef>
                <a:spcPct val="0"/>
              </a:spcBef>
            </a:pPr>
            <a:r>
              <a:rPr lang="en-US" sz="5000" spc="490">
                <a:solidFill>
                  <a:srgbClr val="231F20"/>
                </a:solidFill>
                <a:latin typeface="TT Drugs"/>
                <a:ea typeface="TT Drugs"/>
                <a:cs typeface="TT Drugs"/>
                <a:sym typeface="TT Drugs"/>
              </a:rPr>
              <a:t>Microcontroladores y placas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139238" y="4595495"/>
            <a:ext cx="9525" cy="3530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59"/>
              </a:lnSpc>
              <a:spcBef>
                <a:spcPct val="0"/>
              </a:spcBef>
            </a:pPr>
            <a:endParaRPr/>
          </a:p>
        </p:txBody>
      </p:sp>
      <p:sp>
        <p:nvSpPr>
          <p:cNvPr id="7" name="TextBox 7"/>
          <p:cNvSpPr txBox="1"/>
          <p:nvPr/>
        </p:nvSpPr>
        <p:spPr>
          <a:xfrm>
            <a:off x="2851173" y="3169920"/>
            <a:ext cx="13382735" cy="170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550"/>
              </a:lnSpc>
              <a:spcBef>
                <a:spcPct val="0"/>
              </a:spcBef>
            </a:pPr>
            <a:r>
              <a:rPr lang="en-US" sz="3500">
                <a:solidFill>
                  <a:srgbClr val="231F20"/>
                </a:solidFill>
                <a:latin typeface="TT Drugs"/>
                <a:ea typeface="TT Drugs"/>
                <a:cs typeface="TT Drugs"/>
                <a:sym typeface="TT Drugs"/>
              </a:rPr>
              <a:t>“Circuito integrado programable capaz de ejecutar diferentes instrucciones de forma secuencial, con el fin de controlar o automatizar algún proceso” (Electrónica y Tecnología, 2022).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0" y="0"/>
            <a:ext cx="7262322" cy="2086267"/>
          </a:xfrm>
          <a:custGeom>
            <a:avLst/>
            <a:gdLst/>
            <a:ahLst/>
            <a:cxnLst/>
            <a:rect l="l" t="t" r="r" b="b"/>
            <a:pathLst>
              <a:path w="7262322" h="2086267">
                <a:moveTo>
                  <a:pt x="0" y="0"/>
                </a:moveTo>
                <a:lnTo>
                  <a:pt x="7262322" y="0"/>
                </a:lnTo>
                <a:lnTo>
                  <a:pt x="7262322" y="2086267"/>
                </a:lnTo>
                <a:lnTo>
                  <a:pt x="0" y="20862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0800000" flipH="1" flipV="1">
            <a:off x="11025678" y="8200733"/>
            <a:ext cx="7262322" cy="2086267"/>
          </a:xfrm>
          <a:custGeom>
            <a:avLst/>
            <a:gdLst/>
            <a:ahLst/>
            <a:cxnLst/>
            <a:rect l="l" t="t" r="r" b="b"/>
            <a:pathLst>
              <a:path w="7262322" h="2086267">
                <a:moveTo>
                  <a:pt x="7262322" y="2086267"/>
                </a:moveTo>
                <a:lnTo>
                  <a:pt x="0" y="2086267"/>
                </a:lnTo>
                <a:lnTo>
                  <a:pt x="0" y="0"/>
                </a:lnTo>
                <a:lnTo>
                  <a:pt x="7262322" y="0"/>
                </a:lnTo>
                <a:lnTo>
                  <a:pt x="7262322" y="208626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7777689" y="4392829"/>
            <a:ext cx="2732623" cy="2732623"/>
          </a:xfrm>
          <a:custGeom>
            <a:avLst/>
            <a:gdLst/>
            <a:ahLst/>
            <a:cxnLst/>
            <a:rect l="l" t="t" r="r" b="b"/>
            <a:pathLst>
              <a:path w="2732623" h="2732623">
                <a:moveTo>
                  <a:pt x="0" y="0"/>
                </a:moveTo>
                <a:lnTo>
                  <a:pt x="2732622" y="0"/>
                </a:lnTo>
                <a:lnTo>
                  <a:pt x="2732622" y="2732623"/>
                </a:lnTo>
                <a:lnTo>
                  <a:pt x="0" y="273262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509758" y="2503517"/>
            <a:ext cx="4242805" cy="2121403"/>
          </a:xfrm>
          <a:custGeom>
            <a:avLst/>
            <a:gdLst/>
            <a:ahLst/>
            <a:cxnLst/>
            <a:rect l="l" t="t" r="r" b="b"/>
            <a:pathLst>
              <a:path w="4242805" h="2121403">
                <a:moveTo>
                  <a:pt x="0" y="0"/>
                </a:moveTo>
                <a:lnTo>
                  <a:pt x="4242805" y="0"/>
                </a:lnTo>
                <a:lnTo>
                  <a:pt x="4242805" y="2121402"/>
                </a:lnTo>
                <a:lnTo>
                  <a:pt x="0" y="212140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3303954" y="6046640"/>
            <a:ext cx="2705770" cy="2705770"/>
          </a:xfrm>
          <a:custGeom>
            <a:avLst/>
            <a:gdLst/>
            <a:ahLst/>
            <a:cxnLst/>
            <a:rect l="l" t="t" r="r" b="b"/>
            <a:pathLst>
              <a:path w="2705770" h="2705770">
                <a:moveTo>
                  <a:pt x="0" y="0"/>
                </a:moveTo>
                <a:lnTo>
                  <a:pt x="2705770" y="0"/>
                </a:lnTo>
                <a:lnTo>
                  <a:pt x="2705770" y="2705770"/>
                </a:lnTo>
                <a:lnTo>
                  <a:pt x="0" y="270577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5191475" y="1070017"/>
            <a:ext cx="7905051" cy="1016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226"/>
              </a:lnSpc>
              <a:spcBef>
                <a:spcPct val="0"/>
              </a:spcBef>
            </a:pPr>
            <a:r>
              <a:rPr lang="en-US" sz="5961" spc="584">
                <a:solidFill>
                  <a:srgbClr val="231F20"/>
                </a:solidFill>
                <a:latin typeface="TT Drugs"/>
                <a:ea typeface="TT Drugs"/>
                <a:cs typeface="TT Drugs"/>
                <a:sym typeface="TT Drugs"/>
              </a:rPr>
              <a:t>Tecnologías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064040" y="5200187"/>
            <a:ext cx="810058" cy="1600333"/>
            <a:chOff x="0" y="0"/>
            <a:chExt cx="1120320" cy="2213280"/>
          </a:xfrm>
        </p:grpSpPr>
        <p:sp>
          <p:nvSpPr>
            <p:cNvPr id="3" name="Freeform 3"/>
            <p:cNvSpPr/>
            <p:nvPr/>
          </p:nvSpPr>
          <p:spPr>
            <a:xfrm>
              <a:off x="5334" y="14732"/>
              <a:ext cx="1114933" cy="2194560"/>
            </a:xfrm>
            <a:custGeom>
              <a:avLst/>
              <a:gdLst/>
              <a:ahLst/>
              <a:cxnLst/>
              <a:rect l="l" t="t" r="r" b="b"/>
              <a:pathLst>
                <a:path w="1114933" h="2194560">
                  <a:moveTo>
                    <a:pt x="1114933" y="2159"/>
                  </a:moveTo>
                  <a:cubicBezTo>
                    <a:pt x="1053719" y="876173"/>
                    <a:pt x="640588" y="1650365"/>
                    <a:pt x="20955" y="2194560"/>
                  </a:cubicBezTo>
                  <a:lnTo>
                    <a:pt x="0" y="2170811"/>
                  </a:lnTo>
                  <a:cubicBezTo>
                    <a:pt x="613791" y="1631823"/>
                    <a:pt x="1022731" y="865251"/>
                    <a:pt x="1083310" y="0"/>
                  </a:cubicBezTo>
                  <a:close/>
                </a:path>
              </a:pathLst>
            </a:custGeom>
            <a:solidFill>
              <a:srgbClr val="414042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0064040" y="3276561"/>
            <a:ext cx="810058" cy="1593044"/>
            <a:chOff x="0" y="0"/>
            <a:chExt cx="1120320" cy="2203200"/>
          </a:xfrm>
        </p:grpSpPr>
        <p:sp>
          <p:nvSpPr>
            <p:cNvPr id="5" name="Freeform 5"/>
            <p:cNvSpPr/>
            <p:nvPr/>
          </p:nvSpPr>
          <p:spPr>
            <a:xfrm>
              <a:off x="5334" y="3937"/>
              <a:ext cx="1114933" cy="2184654"/>
            </a:xfrm>
            <a:custGeom>
              <a:avLst/>
              <a:gdLst/>
              <a:ahLst/>
              <a:cxnLst/>
              <a:rect l="l" t="t" r="r" b="b"/>
              <a:pathLst>
                <a:path w="1114933" h="2184654">
                  <a:moveTo>
                    <a:pt x="20955" y="0"/>
                  </a:moveTo>
                  <a:cubicBezTo>
                    <a:pt x="640588" y="543560"/>
                    <a:pt x="1053719" y="1316863"/>
                    <a:pt x="1114933" y="2182368"/>
                  </a:cubicBezTo>
                  <a:lnTo>
                    <a:pt x="1083310" y="2184654"/>
                  </a:lnTo>
                  <a:cubicBezTo>
                    <a:pt x="1022731" y="1327912"/>
                    <a:pt x="613791" y="562229"/>
                    <a:pt x="0" y="23749"/>
                  </a:cubicBezTo>
                  <a:close/>
                </a:path>
              </a:pathLst>
            </a:custGeom>
            <a:solidFill>
              <a:srgbClr val="414042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9744911" y="2984502"/>
            <a:ext cx="385767" cy="386287"/>
            <a:chOff x="0" y="0"/>
            <a:chExt cx="533520" cy="53424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33527" cy="534289"/>
            </a:xfrm>
            <a:custGeom>
              <a:avLst/>
              <a:gdLst/>
              <a:ahLst/>
              <a:cxnLst/>
              <a:rect l="l" t="t" r="r" b="b"/>
              <a:pathLst>
                <a:path w="533527" h="534289">
                  <a:moveTo>
                    <a:pt x="0" y="267081"/>
                  </a:moveTo>
                  <a:cubicBezTo>
                    <a:pt x="0" y="119634"/>
                    <a:pt x="119380" y="0"/>
                    <a:pt x="266700" y="0"/>
                  </a:cubicBezTo>
                  <a:lnTo>
                    <a:pt x="266700" y="22352"/>
                  </a:lnTo>
                  <a:lnTo>
                    <a:pt x="266700" y="0"/>
                  </a:lnTo>
                  <a:cubicBezTo>
                    <a:pt x="414020" y="0"/>
                    <a:pt x="533400" y="119634"/>
                    <a:pt x="533400" y="267081"/>
                  </a:cubicBezTo>
                  <a:lnTo>
                    <a:pt x="511175" y="267081"/>
                  </a:lnTo>
                  <a:lnTo>
                    <a:pt x="533527" y="267081"/>
                  </a:lnTo>
                  <a:cubicBezTo>
                    <a:pt x="533527" y="414528"/>
                    <a:pt x="414147" y="534162"/>
                    <a:pt x="266827" y="534162"/>
                  </a:cubicBezTo>
                  <a:lnTo>
                    <a:pt x="266827" y="511937"/>
                  </a:lnTo>
                  <a:lnTo>
                    <a:pt x="266827" y="534289"/>
                  </a:lnTo>
                  <a:cubicBezTo>
                    <a:pt x="119507" y="534289"/>
                    <a:pt x="127" y="414655"/>
                    <a:pt x="127" y="267208"/>
                  </a:cubicBezTo>
                  <a:lnTo>
                    <a:pt x="22352" y="267208"/>
                  </a:lnTo>
                  <a:lnTo>
                    <a:pt x="44577" y="267208"/>
                  </a:lnTo>
                  <a:lnTo>
                    <a:pt x="22352" y="267208"/>
                  </a:lnTo>
                  <a:lnTo>
                    <a:pt x="0" y="267208"/>
                  </a:lnTo>
                  <a:moveTo>
                    <a:pt x="44577" y="267208"/>
                  </a:moveTo>
                  <a:cubicBezTo>
                    <a:pt x="44577" y="279527"/>
                    <a:pt x="34544" y="289560"/>
                    <a:pt x="22225" y="289560"/>
                  </a:cubicBezTo>
                  <a:cubicBezTo>
                    <a:pt x="9906" y="289560"/>
                    <a:pt x="0" y="279400"/>
                    <a:pt x="0" y="267081"/>
                  </a:cubicBezTo>
                  <a:cubicBezTo>
                    <a:pt x="0" y="254762"/>
                    <a:pt x="10033" y="244729"/>
                    <a:pt x="22352" y="244729"/>
                  </a:cubicBezTo>
                  <a:cubicBezTo>
                    <a:pt x="34671" y="244729"/>
                    <a:pt x="44704" y="254762"/>
                    <a:pt x="44704" y="267081"/>
                  </a:cubicBezTo>
                  <a:cubicBezTo>
                    <a:pt x="44704" y="390017"/>
                    <a:pt x="144145" y="489585"/>
                    <a:pt x="266827" y="489585"/>
                  </a:cubicBezTo>
                  <a:cubicBezTo>
                    <a:pt x="389509" y="489585"/>
                    <a:pt x="488950" y="390017"/>
                    <a:pt x="488950" y="267081"/>
                  </a:cubicBezTo>
                  <a:cubicBezTo>
                    <a:pt x="488950" y="144145"/>
                    <a:pt x="389382" y="44577"/>
                    <a:pt x="266700" y="44577"/>
                  </a:cubicBezTo>
                  <a:lnTo>
                    <a:pt x="266700" y="22352"/>
                  </a:lnTo>
                  <a:lnTo>
                    <a:pt x="266700" y="44577"/>
                  </a:lnTo>
                  <a:cubicBezTo>
                    <a:pt x="144018" y="44577"/>
                    <a:pt x="44577" y="144145"/>
                    <a:pt x="44577" y="267081"/>
                  </a:cubicBezTo>
                  <a:close/>
                </a:path>
              </a:pathLst>
            </a:custGeom>
            <a:solidFill>
              <a:srgbClr val="4BACC6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9843305" y="3083417"/>
            <a:ext cx="188458" cy="188458"/>
            <a:chOff x="0" y="0"/>
            <a:chExt cx="260640" cy="26064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60604" cy="260604"/>
            </a:xfrm>
            <a:custGeom>
              <a:avLst/>
              <a:gdLst/>
              <a:ahLst/>
              <a:cxnLst/>
              <a:rect l="l" t="t" r="r" b="b"/>
              <a:pathLst>
                <a:path w="260604" h="260604">
                  <a:moveTo>
                    <a:pt x="0" y="130302"/>
                  </a:moveTo>
                  <a:cubicBezTo>
                    <a:pt x="0" y="58293"/>
                    <a:pt x="58293" y="0"/>
                    <a:pt x="130302" y="0"/>
                  </a:cubicBezTo>
                  <a:cubicBezTo>
                    <a:pt x="202311" y="0"/>
                    <a:pt x="260604" y="58293"/>
                    <a:pt x="260604" y="130302"/>
                  </a:cubicBezTo>
                  <a:cubicBezTo>
                    <a:pt x="260604" y="202311"/>
                    <a:pt x="202311" y="260604"/>
                    <a:pt x="130302" y="260604"/>
                  </a:cubicBezTo>
                  <a:cubicBezTo>
                    <a:pt x="58293" y="260604"/>
                    <a:pt x="0" y="202311"/>
                    <a:pt x="0" y="130302"/>
                  </a:cubicBezTo>
                  <a:close/>
                </a:path>
              </a:pathLst>
            </a:custGeom>
            <a:solidFill>
              <a:srgbClr val="4BACC6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10681475" y="4842013"/>
            <a:ext cx="385767" cy="385767"/>
            <a:chOff x="0" y="0"/>
            <a:chExt cx="533520" cy="53352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533527" cy="533527"/>
            </a:xfrm>
            <a:custGeom>
              <a:avLst/>
              <a:gdLst/>
              <a:ahLst/>
              <a:cxnLst/>
              <a:rect l="l" t="t" r="r" b="b"/>
              <a:pathLst>
                <a:path w="533527" h="533527">
                  <a:moveTo>
                    <a:pt x="0" y="266700"/>
                  </a:moveTo>
                  <a:cubicBezTo>
                    <a:pt x="0" y="119380"/>
                    <a:pt x="119380" y="0"/>
                    <a:pt x="266700" y="0"/>
                  </a:cubicBezTo>
                  <a:lnTo>
                    <a:pt x="266700" y="22352"/>
                  </a:lnTo>
                  <a:lnTo>
                    <a:pt x="266700" y="0"/>
                  </a:lnTo>
                  <a:cubicBezTo>
                    <a:pt x="414020" y="0"/>
                    <a:pt x="533400" y="119380"/>
                    <a:pt x="533400" y="266700"/>
                  </a:cubicBezTo>
                  <a:lnTo>
                    <a:pt x="511175" y="266700"/>
                  </a:lnTo>
                  <a:lnTo>
                    <a:pt x="533527" y="266700"/>
                  </a:lnTo>
                  <a:cubicBezTo>
                    <a:pt x="533527" y="414020"/>
                    <a:pt x="414147" y="533400"/>
                    <a:pt x="266827" y="533400"/>
                  </a:cubicBezTo>
                  <a:lnTo>
                    <a:pt x="266827" y="511175"/>
                  </a:lnTo>
                  <a:lnTo>
                    <a:pt x="266827" y="533527"/>
                  </a:lnTo>
                  <a:cubicBezTo>
                    <a:pt x="119507" y="533527"/>
                    <a:pt x="127" y="414147"/>
                    <a:pt x="127" y="266827"/>
                  </a:cubicBezTo>
                  <a:lnTo>
                    <a:pt x="22352" y="266827"/>
                  </a:lnTo>
                  <a:lnTo>
                    <a:pt x="44577" y="266827"/>
                  </a:lnTo>
                  <a:lnTo>
                    <a:pt x="22352" y="266827"/>
                  </a:lnTo>
                  <a:lnTo>
                    <a:pt x="0" y="266827"/>
                  </a:lnTo>
                  <a:moveTo>
                    <a:pt x="44577" y="266827"/>
                  </a:moveTo>
                  <a:cubicBezTo>
                    <a:pt x="44577" y="279146"/>
                    <a:pt x="34544" y="289179"/>
                    <a:pt x="22225" y="289179"/>
                  </a:cubicBezTo>
                  <a:cubicBezTo>
                    <a:pt x="9906" y="289179"/>
                    <a:pt x="0" y="279146"/>
                    <a:pt x="0" y="266700"/>
                  </a:cubicBezTo>
                  <a:cubicBezTo>
                    <a:pt x="0" y="254254"/>
                    <a:pt x="10033" y="244348"/>
                    <a:pt x="22352" y="244348"/>
                  </a:cubicBezTo>
                  <a:cubicBezTo>
                    <a:pt x="34671" y="244348"/>
                    <a:pt x="44704" y="254381"/>
                    <a:pt x="44704" y="266700"/>
                  </a:cubicBezTo>
                  <a:cubicBezTo>
                    <a:pt x="44704" y="389382"/>
                    <a:pt x="144145" y="488823"/>
                    <a:pt x="266827" y="488823"/>
                  </a:cubicBezTo>
                  <a:cubicBezTo>
                    <a:pt x="389509" y="488823"/>
                    <a:pt x="488823" y="389382"/>
                    <a:pt x="488823" y="266700"/>
                  </a:cubicBezTo>
                  <a:cubicBezTo>
                    <a:pt x="488823" y="144018"/>
                    <a:pt x="389382" y="44577"/>
                    <a:pt x="266700" y="44577"/>
                  </a:cubicBezTo>
                  <a:lnTo>
                    <a:pt x="266700" y="22352"/>
                  </a:lnTo>
                  <a:lnTo>
                    <a:pt x="266700" y="44577"/>
                  </a:lnTo>
                  <a:cubicBezTo>
                    <a:pt x="144145" y="44577"/>
                    <a:pt x="44577" y="144145"/>
                    <a:pt x="44577" y="266700"/>
                  </a:cubicBezTo>
                  <a:close/>
                </a:path>
              </a:pathLst>
            </a:custGeom>
            <a:solidFill>
              <a:srgbClr val="4BACC6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10779869" y="4940407"/>
            <a:ext cx="188458" cy="188458"/>
            <a:chOff x="0" y="0"/>
            <a:chExt cx="260640" cy="26064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60604" cy="260604"/>
            </a:xfrm>
            <a:custGeom>
              <a:avLst/>
              <a:gdLst/>
              <a:ahLst/>
              <a:cxnLst/>
              <a:rect l="l" t="t" r="r" b="b"/>
              <a:pathLst>
                <a:path w="260604" h="260604">
                  <a:moveTo>
                    <a:pt x="0" y="130302"/>
                  </a:moveTo>
                  <a:cubicBezTo>
                    <a:pt x="0" y="58293"/>
                    <a:pt x="58293" y="0"/>
                    <a:pt x="130302" y="0"/>
                  </a:cubicBezTo>
                  <a:cubicBezTo>
                    <a:pt x="202311" y="0"/>
                    <a:pt x="260604" y="58293"/>
                    <a:pt x="260604" y="130302"/>
                  </a:cubicBezTo>
                  <a:cubicBezTo>
                    <a:pt x="260604" y="202311"/>
                    <a:pt x="202311" y="260604"/>
                    <a:pt x="130302" y="260604"/>
                  </a:cubicBezTo>
                  <a:cubicBezTo>
                    <a:pt x="58293" y="260604"/>
                    <a:pt x="0" y="202311"/>
                    <a:pt x="0" y="130302"/>
                  </a:cubicBezTo>
                  <a:close/>
                </a:path>
              </a:pathLst>
            </a:custGeom>
            <a:solidFill>
              <a:srgbClr val="4BACC6"/>
            </a:solidFill>
          </p:spPr>
        </p:sp>
      </p:grpSp>
      <p:grpSp>
        <p:nvGrpSpPr>
          <p:cNvPr id="14" name="Group 14"/>
          <p:cNvGrpSpPr/>
          <p:nvPr/>
        </p:nvGrpSpPr>
        <p:grpSpPr>
          <a:xfrm>
            <a:off x="9744911" y="6706291"/>
            <a:ext cx="385767" cy="383164"/>
            <a:chOff x="0" y="0"/>
            <a:chExt cx="533520" cy="52992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533527" cy="529971"/>
            </a:xfrm>
            <a:custGeom>
              <a:avLst/>
              <a:gdLst/>
              <a:ahLst/>
              <a:cxnLst/>
              <a:rect l="l" t="t" r="r" b="b"/>
              <a:pathLst>
                <a:path w="533527" h="529971">
                  <a:moveTo>
                    <a:pt x="0" y="264922"/>
                  </a:moveTo>
                  <a:cubicBezTo>
                    <a:pt x="0" y="118491"/>
                    <a:pt x="119634" y="0"/>
                    <a:pt x="266700" y="0"/>
                  </a:cubicBezTo>
                  <a:lnTo>
                    <a:pt x="266700" y="22352"/>
                  </a:lnTo>
                  <a:lnTo>
                    <a:pt x="266700" y="0"/>
                  </a:lnTo>
                  <a:cubicBezTo>
                    <a:pt x="413893" y="0"/>
                    <a:pt x="533400" y="118491"/>
                    <a:pt x="533400" y="264922"/>
                  </a:cubicBezTo>
                  <a:lnTo>
                    <a:pt x="511175" y="264922"/>
                  </a:lnTo>
                  <a:lnTo>
                    <a:pt x="533527" y="264922"/>
                  </a:lnTo>
                  <a:cubicBezTo>
                    <a:pt x="533527" y="411353"/>
                    <a:pt x="413893" y="529844"/>
                    <a:pt x="266827" y="529844"/>
                  </a:cubicBezTo>
                  <a:lnTo>
                    <a:pt x="266827" y="507619"/>
                  </a:lnTo>
                  <a:lnTo>
                    <a:pt x="266827" y="529971"/>
                  </a:lnTo>
                  <a:cubicBezTo>
                    <a:pt x="119634" y="529971"/>
                    <a:pt x="0" y="411480"/>
                    <a:pt x="0" y="264922"/>
                  </a:cubicBezTo>
                  <a:lnTo>
                    <a:pt x="22352" y="264922"/>
                  </a:lnTo>
                  <a:lnTo>
                    <a:pt x="44577" y="264922"/>
                  </a:lnTo>
                  <a:lnTo>
                    <a:pt x="22352" y="264922"/>
                  </a:lnTo>
                  <a:lnTo>
                    <a:pt x="0" y="264922"/>
                  </a:lnTo>
                  <a:moveTo>
                    <a:pt x="44577" y="264922"/>
                  </a:moveTo>
                  <a:cubicBezTo>
                    <a:pt x="44577" y="277241"/>
                    <a:pt x="34544" y="287274"/>
                    <a:pt x="22225" y="287274"/>
                  </a:cubicBezTo>
                  <a:cubicBezTo>
                    <a:pt x="9906" y="287274"/>
                    <a:pt x="0" y="277241"/>
                    <a:pt x="0" y="264922"/>
                  </a:cubicBezTo>
                  <a:cubicBezTo>
                    <a:pt x="0" y="252603"/>
                    <a:pt x="10033" y="242570"/>
                    <a:pt x="22352" y="242570"/>
                  </a:cubicBezTo>
                  <a:cubicBezTo>
                    <a:pt x="34671" y="242570"/>
                    <a:pt x="44704" y="252603"/>
                    <a:pt x="44704" y="264922"/>
                  </a:cubicBezTo>
                  <a:cubicBezTo>
                    <a:pt x="44704" y="386461"/>
                    <a:pt x="144018" y="485267"/>
                    <a:pt x="266827" y="485267"/>
                  </a:cubicBezTo>
                  <a:cubicBezTo>
                    <a:pt x="389636" y="485267"/>
                    <a:pt x="488950" y="386461"/>
                    <a:pt x="488950" y="264922"/>
                  </a:cubicBezTo>
                  <a:cubicBezTo>
                    <a:pt x="488950" y="143383"/>
                    <a:pt x="389636" y="44577"/>
                    <a:pt x="266700" y="44577"/>
                  </a:cubicBezTo>
                  <a:lnTo>
                    <a:pt x="266700" y="22352"/>
                  </a:lnTo>
                  <a:lnTo>
                    <a:pt x="266700" y="44577"/>
                  </a:lnTo>
                  <a:cubicBezTo>
                    <a:pt x="143891" y="44577"/>
                    <a:pt x="44577" y="143383"/>
                    <a:pt x="44577" y="264922"/>
                  </a:cubicBezTo>
                  <a:close/>
                </a:path>
              </a:pathLst>
            </a:custGeom>
            <a:solidFill>
              <a:srgbClr val="4BACC6"/>
            </a:solidFill>
          </p:spPr>
        </p:sp>
      </p:grpSp>
      <p:grpSp>
        <p:nvGrpSpPr>
          <p:cNvPr id="16" name="Group 16"/>
          <p:cNvGrpSpPr/>
          <p:nvPr/>
        </p:nvGrpSpPr>
        <p:grpSpPr>
          <a:xfrm>
            <a:off x="9843305" y="6804685"/>
            <a:ext cx="188458" cy="185855"/>
            <a:chOff x="0" y="0"/>
            <a:chExt cx="260640" cy="25704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260604" cy="257048"/>
            </a:xfrm>
            <a:custGeom>
              <a:avLst/>
              <a:gdLst/>
              <a:ahLst/>
              <a:cxnLst/>
              <a:rect l="l" t="t" r="r" b="b"/>
              <a:pathLst>
                <a:path w="260604" h="257048">
                  <a:moveTo>
                    <a:pt x="0" y="128524"/>
                  </a:moveTo>
                  <a:cubicBezTo>
                    <a:pt x="0" y="57531"/>
                    <a:pt x="58293" y="0"/>
                    <a:pt x="130302" y="0"/>
                  </a:cubicBezTo>
                  <a:cubicBezTo>
                    <a:pt x="202311" y="0"/>
                    <a:pt x="260604" y="57531"/>
                    <a:pt x="260604" y="128524"/>
                  </a:cubicBezTo>
                  <a:cubicBezTo>
                    <a:pt x="260604" y="199517"/>
                    <a:pt x="202311" y="257048"/>
                    <a:pt x="130302" y="257048"/>
                  </a:cubicBezTo>
                  <a:cubicBezTo>
                    <a:pt x="58293" y="257048"/>
                    <a:pt x="0" y="199517"/>
                    <a:pt x="0" y="128524"/>
                  </a:cubicBezTo>
                  <a:close/>
                </a:path>
              </a:pathLst>
            </a:custGeom>
            <a:solidFill>
              <a:srgbClr val="4BACC6"/>
            </a:solidFill>
          </p:spPr>
        </p:sp>
      </p:grpSp>
      <p:grpSp>
        <p:nvGrpSpPr>
          <p:cNvPr id="18" name="Group 18"/>
          <p:cNvGrpSpPr/>
          <p:nvPr/>
        </p:nvGrpSpPr>
        <p:grpSpPr>
          <a:xfrm>
            <a:off x="10236360" y="7045724"/>
            <a:ext cx="4444385" cy="1738292"/>
            <a:chOff x="0" y="0"/>
            <a:chExt cx="6146640" cy="240408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6146673" cy="2404110"/>
            </a:xfrm>
            <a:custGeom>
              <a:avLst/>
              <a:gdLst/>
              <a:ahLst/>
              <a:cxnLst/>
              <a:rect l="l" t="t" r="r" b="b"/>
              <a:pathLst>
                <a:path w="6146673" h="2404110">
                  <a:moveTo>
                    <a:pt x="4943221" y="0"/>
                  </a:moveTo>
                  <a:cubicBezTo>
                    <a:pt x="1211072" y="0"/>
                    <a:pt x="1211072" y="0"/>
                    <a:pt x="1211072" y="0"/>
                  </a:cubicBezTo>
                  <a:cubicBezTo>
                    <a:pt x="952119" y="0"/>
                    <a:pt x="700786" y="83947"/>
                    <a:pt x="502666" y="228981"/>
                  </a:cubicBezTo>
                  <a:cubicBezTo>
                    <a:pt x="0" y="137414"/>
                    <a:pt x="0" y="137414"/>
                    <a:pt x="0" y="137414"/>
                  </a:cubicBezTo>
                  <a:cubicBezTo>
                    <a:pt x="167513" y="618236"/>
                    <a:pt x="167513" y="618236"/>
                    <a:pt x="167513" y="618236"/>
                  </a:cubicBezTo>
                  <a:cubicBezTo>
                    <a:pt x="68580" y="793750"/>
                    <a:pt x="15240" y="992124"/>
                    <a:pt x="15240" y="1198245"/>
                  </a:cubicBezTo>
                  <a:cubicBezTo>
                    <a:pt x="15240" y="1862201"/>
                    <a:pt x="556006" y="2404110"/>
                    <a:pt x="1211072" y="2404110"/>
                  </a:cubicBezTo>
                  <a:cubicBezTo>
                    <a:pt x="4943221" y="2404110"/>
                    <a:pt x="4943221" y="2404110"/>
                    <a:pt x="4943221" y="2404110"/>
                  </a:cubicBezTo>
                  <a:cubicBezTo>
                    <a:pt x="5605907" y="2404110"/>
                    <a:pt x="6146673" y="1862201"/>
                    <a:pt x="6146673" y="1198245"/>
                  </a:cubicBezTo>
                  <a:cubicBezTo>
                    <a:pt x="6146673" y="541909"/>
                    <a:pt x="5605907" y="0"/>
                    <a:pt x="4943221" y="0"/>
                  </a:cubicBezTo>
                  <a:close/>
                </a:path>
              </a:pathLst>
            </a:custGeom>
            <a:solidFill>
              <a:srgbClr val="4BACC6"/>
            </a:solidFill>
          </p:spPr>
        </p:sp>
      </p:grpSp>
      <p:grpSp>
        <p:nvGrpSpPr>
          <p:cNvPr id="20" name="Group 20"/>
          <p:cNvGrpSpPr/>
          <p:nvPr/>
        </p:nvGrpSpPr>
        <p:grpSpPr>
          <a:xfrm>
            <a:off x="10236360" y="1293064"/>
            <a:ext cx="4444385" cy="1735169"/>
            <a:chOff x="0" y="0"/>
            <a:chExt cx="6146640" cy="239976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6146673" cy="2399792"/>
            </a:xfrm>
            <a:custGeom>
              <a:avLst/>
              <a:gdLst/>
              <a:ahLst/>
              <a:cxnLst/>
              <a:rect l="l" t="t" r="r" b="b"/>
              <a:pathLst>
                <a:path w="6146673" h="2399792">
                  <a:moveTo>
                    <a:pt x="4943221" y="0"/>
                  </a:moveTo>
                  <a:cubicBezTo>
                    <a:pt x="1211072" y="0"/>
                    <a:pt x="1211072" y="0"/>
                    <a:pt x="1211072" y="0"/>
                  </a:cubicBezTo>
                  <a:cubicBezTo>
                    <a:pt x="556006" y="0"/>
                    <a:pt x="15240" y="540893"/>
                    <a:pt x="15240" y="1196086"/>
                  </a:cubicBezTo>
                  <a:cubicBezTo>
                    <a:pt x="15240" y="1409446"/>
                    <a:pt x="68580" y="1607439"/>
                    <a:pt x="167513" y="1782699"/>
                  </a:cubicBezTo>
                  <a:cubicBezTo>
                    <a:pt x="0" y="2262632"/>
                    <a:pt x="0" y="2262632"/>
                    <a:pt x="0" y="2262632"/>
                  </a:cubicBezTo>
                  <a:cubicBezTo>
                    <a:pt x="502666" y="2163572"/>
                    <a:pt x="502666" y="2163572"/>
                    <a:pt x="502666" y="2163572"/>
                  </a:cubicBezTo>
                  <a:cubicBezTo>
                    <a:pt x="700659" y="2308352"/>
                    <a:pt x="951992" y="2399792"/>
                    <a:pt x="1211072" y="2399792"/>
                  </a:cubicBezTo>
                  <a:cubicBezTo>
                    <a:pt x="4943221" y="2399792"/>
                    <a:pt x="4943221" y="2399792"/>
                    <a:pt x="4943221" y="2399792"/>
                  </a:cubicBezTo>
                  <a:cubicBezTo>
                    <a:pt x="5605907" y="2399792"/>
                    <a:pt x="6146673" y="1858899"/>
                    <a:pt x="6146673" y="1196086"/>
                  </a:cubicBezTo>
                  <a:cubicBezTo>
                    <a:pt x="6146673" y="540893"/>
                    <a:pt x="5605907" y="0"/>
                    <a:pt x="4943221" y="0"/>
                  </a:cubicBezTo>
                  <a:close/>
                </a:path>
              </a:pathLst>
            </a:custGeom>
            <a:solidFill>
              <a:srgbClr val="4BACC6"/>
            </a:solidFill>
          </p:spPr>
        </p:sp>
      </p:grpSp>
      <p:grpSp>
        <p:nvGrpSpPr>
          <p:cNvPr id="22" name="Group 22"/>
          <p:cNvGrpSpPr/>
          <p:nvPr/>
        </p:nvGrpSpPr>
        <p:grpSpPr>
          <a:xfrm>
            <a:off x="10472713" y="7277913"/>
            <a:ext cx="1271832" cy="1273915"/>
            <a:chOff x="0" y="0"/>
            <a:chExt cx="1758960" cy="176184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758950" cy="1761744"/>
            </a:xfrm>
            <a:custGeom>
              <a:avLst/>
              <a:gdLst/>
              <a:ahLst/>
              <a:cxnLst/>
              <a:rect l="l" t="t" r="r" b="b"/>
              <a:pathLst>
                <a:path w="1758950" h="1761744">
                  <a:moveTo>
                    <a:pt x="0" y="880872"/>
                  </a:moveTo>
                  <a:cubicBezTo>
                    <a:pt x="0" y="394462"/>
                    <a:pt x="393700" y="0"/>
                    <a:pt x="879475" y="0"/>
                  </a:cubicBezTo>
                  <a:cubicBezTo>
                    <a:pt x="1365250" y="0"/>
                    <a:pt x="1758950" y="394462"/>
                    <a:pt x="1758950" y="880872"/>
                  </a:cubicBezTo>
                  <a:cubicBezTo>
                    <a:pt x="1758950" y="1367282"/>
                    <a:pt x="1365250" y="1761744"/>
                    <a:pt x="879475" y="1761744"/>
                  </a:cubicBezTo>
                  <a:cubicBezTo>
                    <a:pt x="393700" y="1761744"/>
                    <a:pt x="0" y="1367409"/>
                    <a:pt x="0" y="880872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24" name="Group 24"/>
          <p:cNvGrpSpPr/>
          <p:nvPr/>
        </p:nvGrpSpPr>
        <p:grpSpPr>
          <a:xfrm>
            <a:off x="10472713" y="1547639"/>
            <a:ext cx="1271832" cy="1271832"/>
            <a:chOff x="0" y="0"/>
            <a:chExt cx="1758960" cy="175896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758950" cy="1758950"/>
            </a:xfrm>
            <a:custGeom>
              <a:avLst/>
              <a:gdLst/>
              <a:ahLst/>
              <a:cxnLst/>
              <a:rect l="l" t="t" r="r" b="b"/>
              <a:pathLst>
                <a:path w="1758950" h="1758950">
                  <a:moveTo>
                    <a:pt x="0" y="879475"/>
                  </a:moveTo>
                  <a:cubicBezTo>
                    <a:pt x="0" y="393700"/>
                    <a:pt x="393700" y="0"/>
                    <a:pt x="879475" y="0"/>
                  </a:cubicBezTo>
                  <a:cubicBezTo>
                    <a:pt x="1365250" y="0"/>
                    <a:pt x="1758950" y="393700"/>
                    <a:pt x="1758950" y="879475"/>
                  </a:cubicBezTo>
                  <a:cubicBezTo>
                    <a:pt x="1758950" y="1365250"/>
                    <a:pt x="1365250" y="1758950"/>
                    <a:pt x="879475" y="1758950"/>
                  </a:cubicBezTo>
                  <a:cubicBezTo>
                    <a:pt x="393700" y="1758950"/>
                    <a:pt x="0" y="1365250"/>
                    <a:pt x="0" y="879475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26" name="Group 26"/>
          <p:cNvGrpSpPr/>
          <p:nvPr/>
        </p:nvGrpSpPr>
        <p:grpSpPr>
          <a:xfrm>
            <a:off x="6769667" y="3251051"/>
            <a:ext cx="3567690" cy="3574458"/>
            <a:chOff x="0" y="0"/>
            <a:chExt cx="4934160" cy="494352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4934204" cy="4943475"/>
            </a:xfrm>
            <a:custGeom>
              <a:avLst/>
              <a:gdLst/>
              <a:ahLst/>
              <a:cxnLst/>
              <a:rect l="l" t="t" r="r" b="b"/>
              <a:pathLst>
                <a:path w="4934204" h="4943475">
                  <a:moveTo>
                    <a:pt x="0" y="2471801"/>
                  </a:moveTo>
                  <a:cubicBezTo>
                    <a:pt x="0" y="1106678"/>
                    <a:pt x="1104519" y="0"/>
                    <a:pt x="2467102" y="0"/>
                  </a:cubicBezTo>
                  <a:cubicBezTo>
                    <a:pt x="3829685" y="0"/>
                    <a:pt x="4934204" y="1106678"/>
                    <a:pt x="4934204" y="2471801"/>
                  </a:cubicBezTo>
                  <a:cubicBezTo>
                    <a:pt x="4934204" y="3836924"/>
                    <a:pt x="3829558" y="4943475"/>
                    <a:pt x="2467102" y="4943475"/>
                  </a:cubicBezTo>
                  <a:cubicBezTo>
                    <a:pt x="1104646" y="4943475"/>
                    <a:pt x="0" y="3836924"/>
                    <a:pt x="0" y="2471801"/>
                  </a:cubicBezTo>
                  <a:close/>
                </a:path>
              </a:pathLst>
            </a:custGeom>
            <a:solidFill>
              <a:srgbClr val="BFE5EF"/>
            </a:solidFill>
          </p:spPr>
        </p:sp>
      </p:grpSp>
      <p:grpSp>
        <p:nvGrpSpPr>
          <p:cNvPr id="28" name="Group 28"/>
          <p:cNvGrpSpPr/>
          <p:nvPr/>
        </p:nvGrpSpPr>
        <p:grpSpPr>
          <a:xfrm>
            <a:off x="-2343983" y="7089454"/>
            <a:ext cx="7092705" cy="7092705"/>
            <a:chOff x="0" y="0"/>
            <a:chExt cx="812800" cy="81280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FE5EF"/>
            </a:solidFill>
          </p:spPr>
        </p:sp>
        <p:sp>
          <p:nvSpPr>
            <p:cNvPr id="30" name="TextBox 30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15942890" y="-1619080"/>
            <a:ext cx="3754024" cy="3754024"/>
            <a:chOff x="0" y="0"/>
            <a:chExt cx="812800" cy="81280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FE5EF"/>
            </a:solidFill>
          </p:spPr>
        </p:sp>
        <p:sp>
          <p:nvSpPr>
            <p:cNvPr id="33" name="TextBox 33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34" name="Freeform 34"/>
          <p:cNvSpPr/>
          <p:nvPr/>
        </p:nvSpPr>
        <p:spPr>
          <a:xfrm>
            <a:off x="3485676" y="8502066"/>
            <a:ext cx="4687320" cy="4687320"/>
          </a:xfrm>
          <a:custGeom>
            <a:avLst/>
            <a:gdLst/>
            <a:ahLst/>
            <a:cxnLst/>
            <a:rect l="l" t="t" r="r" b="b"/>
            <a:pathLst>
              <a:path w="4687320" h="4687320">
                <a:moveTo>
                  <a:pt x="0" y="0"/>
                </a:moveTo>
                <a:lnTo>
                  <a:pt x="4687319" y="0"/>
                </a:lnTo>
                <a:lnTo>
                  <a:pt x="4687319" y="4687320"/>
                </a:lnTo>
                <a:lnTo>
                  <a:pt x="0" y="46873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5" name="Freeform 35"/>
          <p:cNvSpPr/>
          <p:nvPr/>
        </p:nvSpPr>
        <p:spPr>
          <a:xfrm>
            <a:off x="-2017533" y="-2191570"/>
            <a:ext cx="4687320" cy="4687320"/>
          </a:xfrm>
          <a:custGeom>
            <a:avLst/>
            <a:gdLst/>
            <a:ahLst/>
            <a:cxnLst/>
            <a:rect l="l" t="t" r="r" b="b"/>
            <a:pathLst>
              <a:path w="4687320" h="4687320">
                <a:moveTo>
                  <a:pt x="0" y="0"/>
                </a:moveTo>
                <a:lnTo>
                  <a:pt x="4687320" y="0"/>
                </a:lnTo>
                <a:lnTo>
                  <a:pt x="4687320" y="4687320"/>
                </a:lnTo>
                <a:lnTo>
                  <a:pt x="0" y="46873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6" name="Freeform 36"/>
          <p:cNvSpPr/>
          <p:nvPr/>
        </p:nvSpPr>
        <p:spPr>
          <a:xfrm>
            <a:off x="10685663" y="1746992"/>
            <a:ext cx="873127" cy="873127"/>
          </a:xfrm>
          <a:custGeom>
            <a:avLst/>
            <a:gdLst/>
            <a:ahLst/>
            <a:cxnLst/>
            <a:rect l="l" t="t" r="r" b="b"/>
            <a:pathLst>
              <a:path w="873127" h="873127">
                <a:moveTo>
                  <a:pt x="0" y="0"/>
                </a:moveTo>
                <a:lnTo>
                  <a:pt x="873127" y="0"/>
                </a:lnTo>
                <a:lnTo>
                  <a:pt x="873127" y="873127"/>
                </a:lnTo>
                <a:lnTo>
                  <a:pt x="0" y="8731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37" name="Freeform 37"/>
          <p:cNvSpPr/>
          <p:nvPr/>
        </p:nvSpPr>
        <p:spPr>
          <a:xfrm>
            <a:off x="10715395" y="7433497"/>
            <a:ext cx="786468" cy="962746"/>
          </a:xfrm>
          <a:custGeom>
            <a:avLst/>
            <a:gdLst/>
            <a:ahLst/>
            <a:cxnLst/>
            <a:rect l="l" t="t" r="r" b="b"/>
            <a:pathLst>
              <a:path w="786468" h="962746">
                <a:moveTo>
                  <a:pt x="0" y="0"/>
                </a:moveTo>
                <a:lnTo>
                  <a:pt x="786469" y="0"/>
                </a:lnTo>
                <a:lnTo>
                  <a:pt x="786469" y="962746"/>
                </a:lnTo>
                <a:lnTo>
                  <a:pt x="0" y="96274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1059" t="-13137" r="-403305" b="-39307"/>
            </a:stretch>
          </a:blipFill>
        </p:spPr>
      </p:sp>
      <p:sp>
        <p:nvSpPr>
          <p:cNvPr id="38" name="Freeform 38"/>
          <p:cNvSpPr/>
          <p:nvPr/>
        </p:nvSpPr>
        <p:spPr>
          <a:xfrm>
            <a:off x="6988670" y="3348924"/>
            <a:ext cx="3348687" cy="3348687"/>
          </a:xfrm>
          <a:custGeom>
            <a:avLst/>
            <a:gdLst/>
            <a:ahLst/>
            <a:cxnLst/>
            <a:rect l="l" t="t" r="r" b="b"/>
            <a:pathLst>
              <a:path w="3348687" h="3348687">
                <a:moveTo>
                  <a:pt x="0" y="0"/>
                </a:moveTo>
                <a:lnTo>
                  <a:pt x="3348687" y="0"/>
                </a:lnTo>
                <a:lnTo>
                  <a:pt x="3348687" y="3348687"/>
                </a:lnTo>
                <a:lnTo>
                  <a:pt x="0" y="334868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39" name="TextBox 39"/>
          <p:cNvSpPr txBox="1"/>
          <p:nvPr/>
        </p:nvSpPr>
        <p:spPr>
          <a:xfrm>
            <a:off x="2102708" y="5015818"/>
            <a:ext cx="3950948" cy="11433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4576"/>
              </a:lnSpc>
              <a:spcBef>
                <a:spcPct val="0"/>
              </a:spcBef>
            </a:pPr>
            <a:r>
              <a:rPr lang="en-US" sz="3316" spc="324">
                <a:solidFill>
                  <a:srgbClr val="231F20"/>
                </a:solidFill>
                <a:latin typeface="TT Drugs"/>
                <a:ea typeface="TT Drugs"/>
                <a:cs typeface="TT Drugs"/>
                <a:sym typeface="TT Drugs"/>
              </a:rPr>
              <a:t>y sus componentes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2023718" y="4041734"/>
            <a:ext cx="4564974" cy="9815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022"/>
              </a:lnSpc>
              <a:spcBef>
                <a:spcPct val="0"/>
              </a:spcBef>
            </a:pPr>
            <a:r>
              <a:rPr lang="en-US" sz="5813" spc="569">
                <a:solidFill>
                  <a:srgbClr val="231F20"/>
                </a:solidFill>
                <a:latin typeface="TT Drugs"/>
                <a:ea typeface="TT Drugs"/>
                <a:cs typeface="TT Drugs"/>
                <a:sym typeface="TT Drugs"/>
              </a:rPr>
              <a:t>Docker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11811183" y="1883607"/>
            <a:ext cx="2676691" cy="5712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612"/>
              </a:lnSpc>
              <a:spcBef>
                <a:spcPct val="0"/>
              </a:spcBef>
            </a:pPr>
            <a:r>
              <a:rPr lang="en-US" sz="3342" spc="33">
                <a:solidFill>
                  <a:srgbClr val="FFFFFF"/>
                </a:solidFill>
                <a:latin typeface="TT Drugs Bold"/>
                <a:ea typeface="TT Drugs Bold"/>
                <a:cs typeface="TT Drugs Bold"/>
                <a:sym typeface="TT Drugs Bold"/>
              </a:rPr>
              <a:t>Contenedor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11956019" y="7549216"/>
            <a:ext cx="2387019" cy="6551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302"/>
              </a:lnSpc>
              <a:spcBef>
                <a:spcPct val="0"/>
              </a:spcBef>
            </a:pPr>
            <a:r>
              <a:rPr lang="en-US" sz="3842" spc="38">
                <a:solidFill>
                  <a:srgbClr val="FFFFFF"/>
                </a:solidFill>
                <a:latin typeface="TT Drugs Bold"/>
                <a:ea typeface="TT Drugs Bold"/>
                <a:cs typeface="TT Drugs Bold"/>
                <a:sym typeface="TT Drugs Bold"/>
              </a:rPr>
              <a:t>Imagen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0" y="0"/>
            <a:ext cx="7262322" cy="2086267"/>
          </a:xfrm>
          <a:custGeom>
            <a:avLst/>
            <a:gdLst/>
            <a:ahLst/>
            <a:cxnLst/>
            <a:rect l="l" t="t" r="r" b="b"/>
            <a:pathLst>
              <a:path w="7262322" h="2086267">
                <a:moveTo>
                  <a:pt x="0" y="0"/>
                </a:moveTo>
                <a:lnTo>
                  <a:pt x="7262322" y="0"/>
                </a:lnTo>
                <a:lnTo>
                  <a:pt x="7262322" y="2086267"/>
                </a:lnTo>
                <a:lnTo>
                  <a:pt x="0" y="20862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0800000" flipH="1" flipV="1">
            <a:off x="11025678" y="8200733"/>
            <a:ext cx="7262322" cy="2086267"/>
          </a:xfrm>
          <a:custGeom>
            <a:avLst/>
            <a:gdLst/>
            <a:ahLst/>
            <a:cxnLst/>
            <a:rect l="l" t="t" r="r" b="b"/>
            <a:pathLst>
              <a:path w="7262322" h="2086267">
                <a:moveTo>
                  <a:pt x="7262322" y="2086267"/>
                </a:moveTo>
                <a:lnTo>
                  <a:pt x="0" y="2086267"/>
                </a:lnTo>
                <a:lnTo>
                  <a:pt x="0" y="0"/>
                </a:lnTo>
                <a:lnTo>
                  <a:pt x="7262322" y="0"/>
                </a:lnTo>
                <a:lnTo>
                  <a:pt x="7262322" y="208626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804754" y="4625548"/>
            <a:ext cx="4816240" cy="3210827"/>
          </a:xfrm>
          <a:custGeom>
            <a:avLst/>
            <a:gdLst/>
            <a:ahLst/>
            <a:cxnLst/>
            <a:rect l="l" t="t" r="r" b="b"/>
            <a:pathLst>
              <a:path w="4816240" h="3210827">
                <a:moveTo>
                  <a:pt x="0" y="0"/>
                </a:moveTo>
                <a:lnTo>
                  <a:pt x="4816240" y="0"/>
                </a:lnTo>
                <a:lnTo>
                  <a:pt x="4816240" y="3210827"/>
                </a:lnTo>
                <a:lnTo>
                  <a:pt x="0" y="32108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1706425" y="4810135"/>
            <a:ext cx="4816240" cy="3210827"/>
          </a:xfrm>
          <a:custGeom>
            <a:avLst/>
            <a:gdLst/>
            <a:ahLst/>
            <a:cxnLst/>
            <a:rect l="l" t="t" r="r" b="b"/>
            <a:pathLst>
              <a:path w="4816240" h="3210827">
                <a:moveTo>
                  <a:pt x="0" y="0"/>
                </a:moveTo>
                <a:lnTo>
                  <a:pt x="4816241" y="0"/>
                </a:lnTo>
                <a:lnTo>
                  <a:pt x="4816241" y="3210827"/>
                </a:lnTo>
                <a:lnTo>
                  <a:pt x="0" y="321082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5400000">
            <a:off x="4937216" y="6136178"/>
            <a:ext cx="7772241" cy="189567"/>
          </a:xfrm>
          <a:custGeom>
            <a:avLst/>
            <a:gdLst/>
            <a:ahLst/>
            <a:cxnLst/>
            <a:rect l="l" t="t" r="r" b="b"/>
            <a:pathLst>
              <a:path w="7772241" h="189567">
                <a:moveTo>
                  <a:pt x="0" y="0"/>
                </a:moveTo>
                <a:lnTo>
                  <a:pt x="7772241" y="0"/>
                </a:lnTo>
                <a:lnTo>
                  <a:pt x="7772241" y="189566"/>
                </a:lnTo>
                <a:lnTo>
                  <a:pt x="0" y="18956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4965594" y="1070017"/>
            <a:ext cx="7905051" cy="1016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226"/>
              </a:lnSpc>
              <a:spcBef>
                <a:spcPct val="0"/>
              </a:spcBef>
            </a:pPr>
            <a:r>
              <a:rPr lang="en-US" sz="5961" spc="584">
                <a:solidFill>
                  <a:srgbClr val="231F20"/>
                </a:solidFill>
                <a:latin typeface="TT Drugs"/>
                <a:ea typeface="TT Drugs"/>
                <a:cs typeface="TT Drugs"/>
                <a:sym typeface="TT Drugs"/>
              </a:rPr>
              <a:t>Metodología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0" y="3286065"/>
            <a:ext cx="8636705" cy="7714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4500">
                <a:solidFill>
                  <a:srgbClr val="231F20"/>
                </a:solidFill>
                <a:latin typeface="Lora"/>
                <a:ea typeface="Lora"/>
                <a:cs typeface="Lora"/>
                <a:sym typeface="Lora"/>
              </a:rPr>
              <a:t>Fase 1. Documental y campo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728553" y="3286065"/>
            <a:ext cx="9745528" cy="7714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4500">
                <a:solidFill>
                  <a:srgbClr val="231F20"/>
                </a:solidFill>
                <a:latin typeface="Lora"/>
                <a:ea typeface="Lora"/>
                <a:cs typeface="Lora"/>
                <a:sym typeface="Lora"/>
              </a:rPr>
              <a:t>Fase 2. Desarrollo de solución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0" y="0"/>
            <a:ext cx="7262322" cy="2086267"/>
          </a:xfrm>
          <a:custGeom>
            <a:avLst/>
            <a:gdLst/>
            <a:ahLst/>
            <a:cxnLst/>
            <a:rect l="l" t="t" r="r" b="b"/>
            <a:pathLst>
              <a:path w="7262322" h="2086267">
                <a:moveTo>
                  <a:pt x="0" y="0"/>
                </a:moveTo>
                <a:lnTo>
                  <a:pt x="7262322" y="0"/>
                </a:lnTo>
                <a:lnTo>
                  <a:pt x="7262322" y="2086267"/>
                </a:lnTo>
                <a:lnTo>
                  <a:pt x="0" y="20862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0800000" flipH="1" flipV="1">
            <a:off x="11025678" y="8200733"/>
            <a:ext cx="7262322" cy="2086267"/>
          </a:xfrm>
          <a:custGeom>
            <a:avLst/>
            <a:gdLst/>
            <a:ahLst/>
            <a:cxnLst/>
            <a:rect l="l" t="t" r="r" b="b"/>
            <a:pathLst>
              <a:path w="7262322" h="2086267">
                <a:moveTo>
                  <a:pt x="7262322" y="2086267"/>
                </a:moveTo>
                <a:lnTo>
                  <a:pt x="0" y="2086267"/>
                </a:lnTo>
                <a:lnTo>
                  <a:pt x="0" y="0"/>
                </a:lnTo>
                <a:lnTo>
                  <a:pt x="7262322" y="0"/>
                </a:lnTo>
                <a:lnTo>
                  <a:pt x="7262322" y="208626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8128053" y="4411385"/>
            <a:ext cx="8951292" cy="4475646"/>
          </a:xfrm>
          <a:custGeom>
            <a:avLst/>
            <a:gdLst/>
            <a:ahLst/>
            <a:cxnLst/>
            <a:rect l="l" t="t" r="r" b="b"/>
            <a:pathLst>
              <a:path w="8951292" h="4475646">
                <a:moveTo>
                  <a:pt x="0" y="0"/>
                </a:moveTo>
                <a:lnTo>
                  <a:pt x="8951292" y="0"/>
                </a:lnTo>
                <a:lnTo>
                  <a:pt x="8951292" y="4475645"/>
                </a:lnTo>
                <a:lnTo>
                  <a:pt x="0" y="447564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028700" y="1070017"/>
            <a:ext cx="16550667" cy="20543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226"/>
              </a:lnSpc>
              <a:spcBef>
                <a:spcPct val="0"/>
              </a:spcBef>
            </a:pPr>
            <a:r>
              <a:rPr lang="en-US" sz="5961" spc="584">
                <a:solidFill>
                  <a:srgbClr val="231F20"/>
                </a:solidFill>
                <a:latin typeface="TT Drugs"/>
                <a:ea typeface="TT Drugs"/>
                <a:cs typeface="TT Drugs"/>
                <a:sym typeface="TT Drugs"/>
              </a:rPr>
              <a:t>Metodología del desarrollo del sistema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01024" y="4641677"/>
            <a:ext cx="7423701" cy="35894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759"/>
              </a:lnSpc>
            </a:pPr>
            <a:r>
              <a:rPr lang="en-US" sz="3399">
                <a:solidFill>
                  <a:srgbClr val="231F20"/>
                </a:solidFill>
                <a:latin typeface="TT Drugs"/>
                <a:ea typeface="TT Drugs"/>
                <a:cs typeface="TT Drugs"/>
                <a:sym typeface="TT Drugs"/>
              </a:rPr>
              <a:t>SCRUM es un marco de trabajo ágil utilizado para gestionar el desarrollo de software y cuyo objetivo es entregar productos de alta calidad de manera iterativa e incremental.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0" y="0"/>
            <a:ext cx="7262322" cy="2086267"/>
          </a:xfrm>
          <a:custGeom>
            <a:avLst/>
            <a:gdLst/>
            <a:ahLst/>
            <a:cxnLst/>
            <a:rect l="l" t="t" r="r" b="b"/>
            <a:pathLst>
              <a:path w="7262322" h="2086267">
                <a:moveTo>
                  <a:pt x="0" y="0"/>
                </a:moveTo>
                <a:lnTo>
                  <a:pt x="7262322" y="0"/>
                </a:lnTo>
                <a:lnTo>
                  <a:pt x="7262322" y="2086267"/>
                </a:lnTo>
                <a:lnTo>
                  <a:pt x="0" y="20862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0800000" flipH="1" flipV="1">
            <a:off x="11025678" y="8200733"/>
            <a:ext cx="7262322" cy="2086267"/>
          </a:xfrm>
          <a:custGeom>
            <a:avLst/>
            <a:gdLst/>
            <a:ahLst/>
            <a:cxnLst/>
            <a:rect l="l" t="t" r="r" b="b"/>
            <a:pathLst>
              <a:path w="7262322" h="2086267">
                <a:moveTo>
                  <a:pt x="7262322" y="2086267"/>
                </a:moveTo>
                <a:lnTo>
                  <a:pt x="0" y="2086267"/>
                </a:lnTo>
                <a:lnTo>
                  <a:pt x="0" y="0"/>
                </a:lnTo>
                <a:lnTo>
                  <a:pt x="7262322" y="0"/>
                </a:lnTo>
                <a:lnTo>
                  <a:pt x="7262322" y="208626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3631161" y="2558994"/>
            <a:ext cx="10976228" cy="6122261"/>
          </a:xfrm>
          <a:custGeom>
            <a:avLst/>
            <a:gdLst/>
            <a:ahLst/>
            <a:cxnLst/>
            <a:rect l="l" t="t" r="r" b="b"/>
            <a:pathLst>
              <a:path w="10976228" h="6122261">
                <a:moveTo>
                  <a:pt x="0" y="0"/>
                </a:moveTo>
                <a:lnTo>
                  <a:pt x="10976227" y="0"/>
                </a:lnTo>
                <a:lnTo>
                  <a:pt x="10976227" y="6122261"/>
                </a:lnTo>
                <a:lnTo>
                  <a:pt x="0" y="612226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5191475" y="1070017"/>
            <a:ext cx="7905051" cy="1016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226"/>
              </a:lnSpc>
              <a:spcBef>
                <a:spcPct val="0"/>
              </a:spcBef>
            </a:pPr>
            <a:r>
              <a:rPr lang="en-US" sz="5961" spc="584">
                <a:solidFill>
                  <a:srgbClr val="231F20"/>
                </a:solidFill>
                <a:latin typeface="TT Drugs"/>
                <a:ea typeface="TT Drugs"/>
                <a:cs typeface="TT Drugs"/>
                <a:sym typeface="TT Drugs"/>
              </a:rPr>
              <a:t>Base de datos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0" y="0"/>
            <a:ext cx="7262322" cy="2086267"/>
          </a:xfrm>
          <a:custGeom>
            <a:avLst/>
            <a:gdLst/>
            <a:ahLst/>
            <a:cxnLst/>
            <a:rect l="l" t="t" r="r" b="b"/>
            <a:pathLst>
              <a:path w="7262322" h="2086267">
                <a:moveTo>
                  <a:pt x="0" y="0"/>
                </a:moveTo>
                <a:lnTo>
                  <a:pt x="7262322" y="0"/>
                </a:lnTo>
                <a:lnTo>
                  <a:pt x="7262322" y="2086267"/>
                </a:lnTo>
                <a:lnTo>
                  <a:pt x="0" y="20862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0800000" flipH="1" flipV="1">
            <a:off x="11025678" y="8200733"/>
            <a:ext cx="7262322" cy="2086267"/>
          </a:xfrm>
          <a:custGeom>
            <a:avLst/>
            <a:gdLst/>
            <a:ahLst/>
            <a:cxnLst/>
            <a:rect l="l" t="t" r="r" b="b"/>
            <a:pathLst>
              <a:path w="7262322" h="2086267">
                <a:moveTo>
                  <a:pt x="7262322" y="2086267"/>
                </a:moveTo>
                <a:lnTo>
                  <a:pt x="0" y="2086267"/>
                </a:lnTo>
                <a:lnTo>
                  <a:pt x="0" y="0"/>
                </a:lnTo>
                <a:lnTo>
                  <a:pt x="7262322" y="0"/>
                </a:lnTo>
                <a:lnTo>
                  <a:pt x="7262322" y="208626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3761124" y="3598006"/>
            <a:ext cx="2954225" cy="5308190"/>
          </a:xfrm>
          <a:custGeom>
            <a:avLst/>
            <a:gdLst/>
            <a:ahLst/>
            <a:cxnLst/>
            <a:rect l="l" t="t" r="r" b="b"/>
            <a:pathLst>
              <a:path w="2954225" h="5308190">
                <a:moveTo>
                  <a:pt x="0" y="0"/>
                </a:moveTo>
                <a:lnTo>
                  <a:pt x="2954225" y="0"/>
                </a:lnTo>
                <a:lnTo>
                  <a:pt x="2954225" y="5308190"/>
                </a:lnTo>
                <a:lnTo>
                  <a:pt x="0" y="530819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450581" y="3124492"/>
            <a:ext cx="7254253" cy="3428102"/>
          </a:xfrm>
          <a:custGeom>
            <a:avLst/>
            <a:gdLst/>
            <a:ahLst/>
            <a:cxnLst/>
            <a:rect l="l" t="t" r="r" b="b"/>
            <a:pathLst>
              <a:path w="7254253" h="3428102">
                <a:moveTo>
                  <a:pt x="0" y="0"/>
                </a:moveTo>
                <a:lnTo>
                  <a:pt x="7254253" y="0"/>
                </a:lnTo>
                <a:lnTo>
                  <a:pt x="7254253" y="3428102"/>
                </a:lnTo>
                <a:lnTo>
                  <a:pt x="0" y="342810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75" r="-175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5842272" y="6695587"/>
            <a:ext cx="7254253" cy="3428102"/>
          </a:xfrm>
          <a:custGeom>
            <a:avLst/>
            <a:gdLst/>
            <a:ahLst/>
            <a:cxnLst/>
            <a:rect l="l" t="t" r="r" b="b"/>
            <a:pathLst>
              <a:path w="7254253" h="3428102">
                <a:moveTo>
                  <a:pt x="0" y="0"/>
                </a:moveTo>
                <a:lnTo>
                  <a:pt x="7254253" y="0"/>
                </a:lnTo>
                <a:lnTo>
                  <a:pt x="7254253" y="3428101"/>
                </a:lnTo>
                <a:lnTo>
                  <a:pt x="0" y="342810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9623098" y="3810456"/>
            <a:ext cx="1421627" cy="1421627"/>
          </a:xfrm>
          <a:custGeom>
            <a:avLst/>
            <a:gdLst/>
            <a:ahLst/>
            <a:cxnLst/>
            <a:rect l="l" t="t" r="r" b="b"/>
            <a:pathLst>
              <a:path w="1421627" h="1421627">
                <a:moveTo>
                  <a:pt x="0" y="0"/>
                </a:moveTo>
                <a:lnTo>
                  <a:pt x="1421627" y="0"/>
                </a:lnTo>
                <a:lnTo>
                  <a:pt x="1421627" y="1421627"/>
                </a:lnTo>
                <a:lnTo>
                  <a:pt x="0" y="142162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4211575" y="1070083"/>
            <a:ext cx="10515647" cy="1016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226"/>
              </a:lnSpc>
              <a:spcBef>
                <a:spcPct val="0"/>
              </a:spcBef>
            </a:pPr>
            <a:r>
              <a:rPr lang="en-US" sz="5961" spc="584">
                <a:solidFill>
                  <a:srgbClr val="231F20"/>
                </a:solidFill>
                <a:latin typeface="TT Drugs"/>
                <a:ea typeface="TT Drugs"/>
                <a:cs typeface="TT Drugs"/>
                <a:sym typeface="TT Drugs"/>
              </a:rPr>
              <a:t>Diseño de la aplicación</a:t>
            </a:r>
          </a:p>
        </p:txBody>
      </p:sp>
      <p:sp>
        <p:nvSpPr>
          <p:cNvPr id="9" name="AutoShape 9"/>
          <p:cNvSpPr/>
          <p:nvPr/>
        </p:nvSpPr>
        <p:spPr>
          <a:xfrm>
            <a:off x="11025678" y="4540319"/>
            <a:ext cx="2393662" cy="0"/>
          </a:xfrm>
          <a:prstGeom prst="line">
            <a:avLst/>
          </a:prstGeom>
          <a:ln w="38100" cap="flat">
            <a:solidFill>
              <a:srgbClr val="4BACC6"/>
            </a:solidFill>
            <a:prstDash val="sysDot"/>
            <a:headEnd type="none" w="sm" len="sm"/>
            <a:tailEnd type="arrow" w="med" len="sm"/>
          </a:ln>
        </p:spPr>
      </p:sp>
      <p:sp>
        <p:nvSpPr>
          <p:cNvPr id="10" name="AutoShape 10"/>
          <p:cNvSpPr/>
          <p:nvPr/>
        </p:nvSpPr>
        <p:spPr>
          <a:xfrm flipH="1">
            <a:off x="7803334" y="4559369"/>
            <a:ext cx="1819764" cy="0"/>
          </a:xfrm>
          <a:prstGeom prst="line">
            <a:avLst/>
          </a:prstGeom>
          <a:ln w="38100" cap="flat">
            <a:solidFill>
              <a:srgbClr val="4BACC6"/>
            </a:solidFill>
            <a:prstDash val="sysDot"/>
            <a:headEnd type="none" w="sm" len="sm"/>
            <a:tailEnd type="arrow" w="med" len="sm"/>
          </a:ln>
        </p:spPr>
      </p:sp>
      <p:sp>
        <p:nvSpPr>
          <p:cNvPr id="11" name="AutoShape 11"/>
          <p:cNvSpPr/>
          <p:nvPr/>
        </p:nvSpPr>
        <p:spPr>
          <a:xfrm>
            <a:off x="10314861" y="5232083"/>
            <a:ext cx="0" cy="983346"/>
          </a:xfrm>
          <a:prstGeom prst="line">
            <a:avLst/>
          </a:prstGeom>
          <a:ln w="38100" cap="flat">
            <a:solidFill>
              <a:srgbClr val="4BACC6"/>
            </a:solidFill>
            <a:prstDash val="sysDot"/>
            <a:headEnd type="none" w="sm" len="sm"/>
            <a:tailEnd type="arrow" w="med" len="sm"/>
          </a:ln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8533844" cy="10287000"/>
            <a:chOff x="0" y="0"/>
            <a:chExt cx="2247597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247597" cy="2709333"/>
            </a:xfrm>
            <a:custGeom>
              <a:avLst/>
              <a:gdLst/>
              <a:ahLst/>
              <a:cxnLst/>
              <a:rect l="l" t="t" r="r" b="b"/>
              <a:pathLst>
                <a:path w="2247597" h="2709333">
                  <a:moveTo>
                    <a:pt x="0" y="0"/>
                  </a:moveTo>
                  <a:lnTo>
                    <a:pt x="2247597" y="0"/>
                  </a:lnTo>
                  <a:lnTo>
                    <a:pt x="2247597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C7E7EF">
                <a:alpha val="60784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2247597" cy="27283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482746" y="2424086"/>
            <a:ext cx="6636723" cy="6493178"/>
            <a:chOff x="0" y="0"/>
            <a:chExt cx="1747943" cy="171013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747944" cy="1710137"/>
            </a:xfrm>
            <a:custGeom>
              <a:avLst/>
              <a:gdLst/>
              <a:ahLst/>
              <a:cxnLst/>
              <a:rect l="l" t="t" r="r" b="b"/>
              <a:pathLst>
                <a:path w="1747944" h="1710137">
                  <a:moveTo>
                    <a:pt x="0" y="0"/>
                  </a:moveTo>
                  <a:lnTo>
                    <a:pt x="1747944" y="0"/>
                  </a:lnTo>
                  <a:lnTo>
                    <a:pt x="1747944" y="1710137"/>
                  </a:lnTo>
                  <a:lnTo>
                    <a:pt x="0" y="1710137"/>
                  </a:lnTo>
                  <a:close/>
                </a:path>
              </a:pathLst>
            </a:custGeom>
            <a:solidFill>
              <a:srgbClr val="BFE5E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1747943" cy="17291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6021801" y="1255436"/>
            <a:ext cx="5024086" cy="1016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226"/>
              </a:lnSpc>
            </a:pPr>
            <a:r>
              <a:rPr lang="en-US" sz="5961" spc="584">
                <a:solidFill>
                  <a:srgbClr val="231F20"/>
                </a:solidFill>
                <a:latin typeface="TT Drugs"/>
                <a:ea typeface="TT Drugs"/>
                <a:cs typeface="TT Drugs"/>
                <a:sym typeface="TT Drugs"/>
              </a:rPr>
              <a:t>Agenda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694778" y="2747573"/>
            <a:ext cx="937219" cy="65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>
                <a:solidFill>
                  <a:srgbClr val="FFFFFF"/>
                </a:solidFill>
                <a:latin typeface="TT Drugs"/>
                <a:ea typeface="TT Drugs"/>
                <a:cs typeface="TT Drugs"/>
                <a:sym typeface="TT Drugs"/>
              </a:rPr>
              <a:t>01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694778" y="3466645"/>
            <a:ext cx="937219" cy="65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>
                <a:solidFill>
                  <a:srgbClr val="FFFFFF"/>
                </a:solidFill>
                <a:latin typeface="TT Drugs"/>
                <a:ea typeface="TT Drugs"/>
                <a:cs typeface="TT Drugs"/>
                <a:sym typeface="TT Drugs"/>
              </a:rPr>
              <a:t>02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694778" y="4181020"/>
            <a:ext cx="937219" cy="65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>
                <a:solidFill>
                  <a:srgbClr val="FFFFFF"/>
                </a:solidFill>
                <a:latin typeface="TT Drugs"/>
                <a:ea typeface="TT Drugs"/>
                <a:cs typeface="TT Drugs"/>
                <a:sym typeface="TT Drugs"/>
              </a:rPr>
              <a:t>03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694778" y="4895395"/>
            <a:ext cx="937219" cy="65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>
                <a:solidFill>
                  <a:srgbClr val="FFFFFF"/>
                </a:solidFill>
                <a:latin typeface="TT Drugs"/>
                <a:ea typeface="TT Drugs"/>
                <a:cs typeface="TT Drugs"/>
                <a:sym typeface="TT Drugs"/>
              </a:rPr>
              <a:t>04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714379" y="5609770"/>
            <a:ext cx="937219" cy="65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>
                <a:solidFill>
                  <a:srgbClr val="FFFFFF"/>
                </a:solidFill>
                <a:latin typeface="TT Drugs"/>
                <a:ea typeface="TT Drugs"/>
                <a:cs typeface="TT Drugs"/>
                <a:sym typeface="TT Drugs"/>
              </a:rPr>
              <a:t>05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714379" y="6324145"/>
            <a:ext cx="937219" cy="65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>
                <a:solidFill>
                  <a:srgbClr val="FFFFFF"/>
                </a:solidFill>
                <a:latin typeface="TT Drugs"/>
                <a:ea typeface="TT Drugs"/>
                <a:cs typeface="TT Drugs"/>
                <a:sym typeface="TT Drugs"/>
              </a:rPr>
              <a:t>06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694778" y="7038520"/>
            <a:ext cx="937219" cy="65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>
                <a:solidFill>
                  <a:srgbClr val="FFFFFF"/>
                </a:solidFill>
                <a:latin typeface="TT Drugs"/>
                <a:ea typeface="TT Drugs"/>
                <a:cs typeface="TT Drugs"/>
                <a:sym typeface="TT Drugs"/>
              </a:rPr>
              <a:t>07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070856" y="2845999"/>
            <a:ext cx="5790503" cy="428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TT Drugs"/>
                <a:ea typeface="TT Drugs"/>
                <a:cs typeface="TT Drugs"/>
                <a:sym typeface="TT Drugs"/>
              </a:rPr>
              <a:t>Introducción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070856" y="3559823"/>
            <a:ext cx="6076629" cy="428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TT Drugs"/>
                <a:ea typeface="TT Drugs"/>
                <a:cs typeface="TT Drugs"/>
                <a:sym typeface="TT Drugs"/>
              </a:rPr>
              <a:t>Marco teórico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7070856" y="4277098"/>
            <a:ext cx="5790503" cy="428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231F20"/>
                </a:solidFill>
                <a:latin typeface="TT Drugs"/>
                <a:ea typeface="TT Drugs"/>
                <a:cs typeface="TT Drugs"/>
                <a:sym typeface="TT Drugs"/>
              </a:rPr>
              <a:t>Metodología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7070856" y="4990921"/>
            <a:ext cx="6076629" cy="428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231F20"/>
                </a:solidFill>
                <a:latin typeface="TT Drugs"/>
                <a:ea typeface="TT Drugs"/>
                <a:cs typeface="TT Drugs"/>
                <a:sym typeface="TT Drugs"/>
              </a:rPr>
              <a:t>Diseño de la solución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7070856" y="5705296"/>
            <a:ext cx="6076629" cy="428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231F20"/>
                </a:solidFill>
                <a:latin typeface="TT Drugs"/>
                <a:ea typeface="TT Drugs"/>
                <a:cs typeface="TT Drugs"/>
                <a:sym typeface="TT Drugs"/>
              </a:rPr>
              <a:t>Dispositivos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7070856" y="6419671"/>
            <a:ext cx="5790503" cy="428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231F20"/>
                </a:solidFill>
                <a:latin typeface="TT Drugs"/>
                <a:ea typeface="TT Drugs"/>
                <a:cs typeface="TT Drugs"/>
                <a:sym typeface="TT Drugs"/>
              </a:rPr>
              <a:t>Sistema LoRa UCA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7070856" y="7134046"/>
            <a:ext cx="6076629" cy="428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231F20"/>
                </a:solidFill>
                <a:latin typeface="TT Drugs"/>
                <a:ea typeface="TT Drugs"/>
                <a:cs typeface="TT Drugs"/>
                <a:sym typeface="TT Drugs"/>
              </a:rPr>
              <a:t>Sistema Web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5694778" y="7752895"/>
            <a:ext cx="937219" cy="65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>
                <a:solidFill>
                  <a:srgbClr val="FFFFFF"/>
                </a:solidFill>
                <a:latin typeface="TT Drugs"/>
                <a:ea typeface="TT Drugs"/>
                <a:cs typeface="TT Drugs"/>
                <a:sym typeface="TT Drugs"/>
              </a:rPr>
              <a:t>08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7070856" y="7629346"/>
            <a:ext cx="6076629" cy="8662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231F20"/>
                </a:solidFill>
                <a:latin typeface="TT Drugs"/>
                <a:ea typeface="TT Drugs"/>
                <a:cs typeface="TT Drugs"/>
                <a:sym typeface="TT Drugs"/>
              </a:rPr>
              <a:t>Conclusiones y recomendaciones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0" y="0"/>
            <a:ext cx="7262322" cy="2086267"/>
          </a:xfrm>
          <a:custGeom>
            <a:avLst/>
            <a:gdLst/>
            <a:ahLst/>
            <a:cxnLst/>
            <a:rect l="l" t="t" r="r" b="b"/>
            <a:pathLst>
              <a:path w="7262322" h="2086267">
                <a:moveTo>
                  <a:pt x="0" y="0"/>
                </a:moveTo>
                <a:lnTo>
                  <a:pt x="7262322" y="0"/>
                </a:lnTo>
                <a:lnTo>
                  <a:pt x="7262322" y="2086267"/>
                </a:lnTo>
                <a:lnTo>
                  <a:pt x="0" y="20862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0800000" flipH="1" flipV="1">
            <a:off x="11025678" y="8200733"/>
            <a:ext cx="7262322" cy="2086267"/>
          </a:xfrm>
          <a:custGeom>
            <a:avLst/>
            <a:gdLst/>
            <a:ahLst/>
            <a:cxnLst/>
            <a:rect l="l" t="t" r="r" b="b"/>
            <a:pathLst>
              <a:path w="7262322" h="2086267">
                <a:moveTo>
                  <a:pt x="7262322" y="2086267"/>
                </a:moveTo>
                <a:lnTo>
                  <a:pt x="0" y="2086267"/>
                </a:lnTo>
                <a:lnTo>
                  <a:pt x="0" y="0"/>
                </a:lnTo>
                <a:lnTo>
                  <a:pt x="7262322" y="0"/>
                </a:lnTo>
                <a:lnTo>
                  <a:pt x="7262322" y="208626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6150969" y="5727141"/>
            <a:ext cx="5986062" cy="3232473"/>
          </a:xfrm>
          <a:custGeom>
            <a:avLst/>
            <a:gdLst/>
            <a:ahLst/>
            <a:cxnLst/>
            <a:rect l="l" t="t" r="r" b="b"/>
            <a:pathLst>
              <a:path w="5986062" h="3232473">
                <a:moveTo>
                  <a:pt x="0" y="0"/>
                </a:moveTo>
                <a:lnTo>
                  <a:pt x="5986062" y="0"/>
                </a:lnTo>
                <a:lnTo>
                  <a:pt x="5986062" y="3232473"/>
                </a:lnTo>
                <a:lnTo>
                  <a:pt x="0" y="323247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5191475" y="1070017"/>
            <a:ext cx="7905051" cy="1016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226"/>
              </a:lnSpc>
              <a:spcBef>
                <a:spcPct val="0"/>
              </a:spcBef>
            </a:pPr>
            <a:r>
              <a:rPr lang="en-US" sz="5961" spc="584">
                <a:solidFill>
                  <a:srgbClr val="231F20"/>
                </a:solidFill>
                <a:latin typeface="TT Drugs"/>
                <a:ea typeface="TT Drugs"/>
                <a:cs typeface="TT Drugs"/>
                <a:sym typeface="TT Drugs"/>
              </a:rPr>
              <a:t>Dispositivos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216941" y="2330575"/>
            <a:ext cx="13854118" cy="297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900"/>
              </a:lnSpc>
              <a:spcBef>
                <a:spcPct val="0"/>
              </a:spcBef>
            </a:pPr>
            <a:r>
              <a:rPr lang="en-US" sz="3000">
                <a:solidFill>
                  <a:srgbClr val="231F20"/>
                </a:solidFill>
                <a:latin typeface="TT Drugs"/>
                <a:ea typeface="TT Drugs"/>
                <a:cs typeface="TT Drugs"/>
                <a:sym typeface="TT Drugs"/>
              </a:rPr>
              <a:t>“Artefacto electrónico compuesto por un sensor (o más) encargado de medir físicamente un fenómeno y devolver un valor en forma de señal eléctrica; un microcontrolador (o más) encargado de recibir dichas señales eléctricas y procesarlas; componentes electrónicos como jumpers, resistencias, entre otros, necesarios para el correcto funcionamiento del sensor y su comunicación con el microcontrolador.”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0" y="0"/>
            <a:ext cx="7262322" cy="2086267"/>
          </a:xfrm>
          <a:custGeom>
            <a:avLst/>
            <a:gdLst/>
            <a:ahLst/>
            <a:cxnLst/>
            <a:rect l="l" t="t" r="r" b="b"/>
            <a:pathLst>
              <a:path w="7262322" h="2086267">
                <a:moveTo>
                  <a:pt x="0" y="0"/>
                </a:moveTo>
                <a:lnTo>
                  <a:pt x="7262322" y="0"/>
                </a:lnTo>
                <a:lnTo>
                  <a:pt x="7262322" y="2086267"/>
                </a:lnTo>
                <a:lnTo>
                  <a:pt x="0" y="20862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0800000" flipH="1" flipV="1">
            <a:off x="11025678" y="8200733"/>
            <a:ext cx="7262322" cy="2086267"/>
          </a:xfrm>
          <a:custGeom>
            <a:avLst/>
            <a:gdLst/>
            <a:ahLst/>
            <a:cxnLst/>
            <a:rect l="l" t="t" r="r" b="b"/>
            <a:pathLst>
              <a:path w="7262322" h="2086267">
                <a:moveTo>
                  <a:pt x="7262322" y="2086267"/>
                </a:moveTo>
                <a:lnTo>
                  <a:pt x="0" y="2086267"/>
                </a:lnTo>
                <a:lnTo>
                  <a:pt x="0" y="0"/>
                </a:lnTo>
                <a:lnTo>
                  <a:pt x="7262322" y="0"/>
                </a:lnTo>
                <a:lnTo>
                  <a:pt x="7262322" y="208626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9332664" y="2453387"/>
            <a:ext cx="7008835" cy="5380226"/>
          </a:xfrm>
          <a:custGeom>
            <a:avLst/>
            <a:gdLst/>
            <a:ahLst/>
            <a:cxnLst/>
            <a:rect l="l" t="t" r="r" b="b"/>
            <a:pathLst>
              <a:path w="7008835" h="5380226">
                <a:moveTo>
                  <a:pt x="0" y="0"/>
                </a:moveTo>
                <a:lnTo>
                  <a:pt x="7008835" y="0"/>
                </a:lnTo>
                <a:lnTo>
                  <a:pt x="7008835" y="5380226"/>
                </a:lnTo>
                <a:lnTo>
                  <a:pt x="0" y="538022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9093" t="-19998" r="-33529" b="-29697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2081247" y="3632510"/>
            <a:ext cx="5740924" cy="3685673"/>
          </a:xfrm>
          <a:custGeom>
            <a:avLst/>
            <a:gdLst/>
            <a:ahLst/>
            <a:cxnLst/>
            <a:rect l="l" t="t" r="r" b="b"/>
            <a:pathLst>
              <a:path w="5740924" h="3685673">
                <a:moveTo>
                  <a:pt x="0" y="0"/>
                </a:moveTo>
                <a:lnTo>
                  <a:pt x="5740924" y="0"/>
                </a:lnTo>
                <a:lnTo>
                  <a:pt x="5740924" y="3685673"/>
                </a:lnTo>
                <a:lnTo>
                  <a:pt x="0" y="368567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894819" y="1117642"/>
            <a:ext cx="14875691" cy="596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830"/>
              </a:lnSpc>
              <a:spcBef>
                <a:spcPct val="0"/>
              </a:spcBef>
            </a:pPr>
            <a:r>
              <a:rPr lang="en-US" sz="3500" spc="343">
                <a:solidFill>
                  <a:srgbClr val="231F20"/>
                </a:solidFill>
                <a:latin typeface="TT Drugs"/>
                <a:ea typeface="TT Drugs"/>
                <a:cs typeface="TT Drugs"/>
                <a:sym typeface="TT Drugs"/>
              </a:rPr>
              <a:t>DISPOSITIVO DE MONITOREO DE CALIDAD DE AIRE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0" y="0"/>
            <a:ext cx="7262322" cy="2086267"/>
          </a:xfrm>
          <a:custGeom>
            <a:avLst/>
            <a:gdLst/>
            <a:ahLst/>
            <a:cxnLst/>
            <a:rect l="l" t="t" r="r" b="b"/>
            <a:pathLst>
              <a:path w="7262322" h="2086267">
                <a:moveTo>
                  <a:pt x="0" y="0"/>
                </a:moveTo>
                <a:lnTo>
                  <a:pt x="7262322" y="0"/>
                </a:lnTo>
                <a:lnTo>
                  <a:pt x="7262322" y="2086267"/>
                </a:lnTo>
                <a:lnTo>
                  <a:pt x="0" y="20862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0800000" flipH="1" flipV="1">
            <a:off x="11025678" y="8200733"/>
            <a:ext cx="7262322" cy="2086267"/>
          </a:xfrm>
          <a:custGeom>
            <a:avLst/>
            <a:gdLst/>
            <a:ahLst/>
            <a:cxnLst/>
            <a:rect l="l" t="t" r="r" b="b"/>
            <a:pathLst>
              <a:path w="7262322" h="2086267">
                <a:moveTo>
                  <a:pt x="7262322" y="2086267"/>
                </a:moveTo>
                <a:lnTo>
                  <a:pt x="0" y="2086267"/>
                </a:lnTo>
                <a:lnTo>
                  <a:pt x="0" y="0"/>
                </a:lnTo>
                <a:lnTo>
                  <a:pt x="7262322" y="0"/>
                </a:lnTo>
                <a:lnTo>
                  <a:pt x="7262322" y="208626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9144000" y="2762859"/>
            <a:ext cx="6822194" cy="5308820"/>
          </a:xfrm>
          <a:custGeom>
            <a:avLst/>
            <a:gdLst/>
            <a:ahLst/>
            <a:cxnLst/>
            <a:rect l="l" t="t" r="r" b="b"/>
            <a:pathLst>
              <a:path w="6822194" h="5308820">
                <a:moveTo>
                  <a:pt x="0" y="0"/>
                </a:moveTo>
                <a:lnTo>
                  <a:pt x="6822194" y="0"/>
                </a:lnTo>
                <a:lnTo>
                  <a:pt x="6822194" y="5308820"/>
                </a:lnTo>
                <a:lnTo>
                  <a:pt x="0" y="530882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6484" t="-13120" r="-30286" b="-57913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2908157" y="3114785"/>
            <a:ext cx="3296656" cy="4604968"/>
          </a:xfrm>
          <a:custGeom>
            <a:avLst/>
            <a:gdLst/>
            <a:ahLst/>
            <a:cxnLst/>
            <a:rect l="l" t="t" r="r" b="b"/>
            <a:pathLst>
              <a:path w="3296656" h="4604968">
                <a:moveTo>
                  <a:pt x="0" y="0"/>
                </a:moveTo>
                <a:lnTo>
                  <a:pt x="3296656" y="0"/>
                </a:lnTo>
                <a:lnTo>
                  <a:pt x="3296656" y="4604968"/>
                </a:lnTo>
                <a:lnTo>
                  <a:pt x="0" y="460496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36914" r="-35709" b="-18599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894819" y="1117642"/>
            <a:ext cx="14875691" cy="596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830"/>
              </a:lnSpc>
              <a:spcBef>
                <a:spcPct val="0"/>
              </a:spcBef>
            </a:pPr>
            <a:r>
              <a:rPr lang="en-US" sz="3500" spc="343">
                <a:solidFill>
                  <a:srgbClr val="231F20"/>
                </a:solidFill>
                <a:latin typeface="TT Drugs"/>
                <a:ea typeface="TT Drugs"/>
                <a:cs typeface="TT Drugs"/>
                <a:sym typeface="TT Drugs"/>
              </a:rPr>
              <a:t>DISPOSITIVO MEDIDOR DE TEMPERATURA Y HUMEDAD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0" y="0"/>
            <a:ext cx="7262322" cy="2086267"/>
          </a:xfrm>
          <a:custGeom>
            <a:avLst/>
            <a:gdLst/>
            <a:ahLst/>
            <a:cxnLst/>
            <a:rect l="l" t="t" r="r" b="b"/>
            <a:pathLst>
              <a:path w="7262322" h="2086267">
                <a:moveTo>
                  <a:pt x="0" y="0"/>
                </a:moveTo>
                <a:lnTo>
                  <a:pt x="7262322" y="0"/>
                </a:lnTo>
                <a:lnTo>
                  <a:pt x="7262322" y="2086267"/>
                </a:lnTo>
                <a:lnTo>
                  <a:pt x="0" y="20862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0800000" flipH="1" flipV="1">
            <a:off x="11025678" y="8200733"/>
            <a:ext cx="7262322" cy="2086267"/>
          </a:xfrm>
          <a:custGeom>
            <a:avLst/>
            <a:gdLst/>
            <a:ahLst/>
            <a:cxnLst/>
            <a:rect l="l" t="t" r="r" b="b"/>
            <a:pathLst>
              <a:path w="7262322" h="2086267">
                <a:moveTo>
                  <a:pt x="7262322" y="2086267"/>
                </a:moveTo>
                <a:lnTo>
                  <a:pt x="0" y="2086267"/>
                </a:lnTo>
                <a:lnTo>
                  <a:pt x="0" y="0"/>
                </a:lnTo>
                <a:lnTo>
                  <a:pt x="7262322" y="0"/>
                </a:lnTo>
                <a:lnTo>
                  <a:pt x="7262322" y="208626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2477257" y="2487328"/>
            <a:ext cx="13333486" cy="6358406"/>
          </a:xfrm>
          <a:custGeom>
            <a:avLst/>
            <a:gdLst/>
            <a:ahLst/>
            <a:cxnLst/>
            <a:rect l="l" t="t" r="r" b="b"/>
            <a:pathLst>
              <a:path w="13333486" h="6358406">
                <a:moveTo>
                  <a:pt x="0" y="0"/>
                </a:moveTo>
                <a:lnTo>
                  <a:pt x="13333486" y="0"/>
                </a:lnTo>
                <a:lnTo>
                  <a:pt x="13333486" y="6358407"/>
                </a:lnTo>
                <a:lnTo>
                  <a:pt x="0" y="635840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 w="38100" cap="sq">
            <a:solidFill>
              <a:srgbClr val="4BACC6"/>
            </a:solidFill>
            <a:prstDash val="solid"/>
            <a:miter/>
          </a:ln>
        </p:spPr>
      </p:sp>
      <p:sp>
        <p:nvSpPr>
          <p:cNvPr id="5" name="TextBox 5"/>
          <p:cNvSpPr txBox="1"/>
          <p:nvPr/>
        </p:nvSpPr>
        <p:spPr>
          <a:xfrm>
            <a:off x="4912375" y="1252957"/>
            <a:ext cx="8184150" cy="1016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226"/>
              </a:lnSpc>
              <a:spcBef>
                <a:spcPct val="0"/>
              </a:spcBef>
            </a:pPr>
            <a:r>
              <a:rPr lang="en-US" sz="5961" spc="584">
                <a:solidFill>
                  <a:srgbClr val="231F20"/>
                </a:solidFill>
                <a:latin typeface="TT Drugs"/>
                <a:ea typeface="TT Drugs"/>
                <a:cs typeface="TT Drugs"/>
                <a:sym typeface="TT Drugs"/>
              </a:rPr>
              <a:t>Sistema LoRa UCA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0" y="0"/>
            <a:ext cx="7262322" cy="2086267"/>
          </a:xfrm>
          <a:custGeom>
            <a:avLst/>
            <a:gdLst/>
            <a:ahLst/>
            <a:cxnLst/>
            <a:rect l="l" t="t" r="r" b="b"/>
            <a:pathLst>
              <a:path w="7262322" h="2086267">
                <a:moveTo>
                  <a:pt x="0" y="0"/>
                </a:moveTo>
                <a:lnTo>
                  <a:pt x="7262322" y="0"/>
                </a:lnTo>
                <a:lnTo>
                  <a:pt x="7262322" y="2086267"/>
                </a:lnTo>
                <a:lnTo>
                  <a:pt x="0" y="20862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0800000" flipH="1" flipV="1">
            <a:off x="11025678" y="8200733"/>
            <a:ext cx="7262322" cy="2086267"/>
          </a:xfrm>
          <a:custGeom>
            <a:avLst/>
            <a:gdLst/>
            <a:ahLst/>
            <a:cxnLst/>
            <a:rect l="l" t="t" r="r" b="b"/>
            <a:pathLst>
              <a:path w="7262322" h="2086267">
                <a:moveTo>
                  <a:pt x="7262322" y="2086267"/>
                </a:moveTo>
                <a:lnTo>
                  <a:pt x="0" y="2086267"/>
                </a:lnTo>
                <a:lnTo>
                  <a:pt x="0" y="0"/>
                </a:lnTo>
                <a:lnTo>
                  <a:pt x="7262322" y="0"/>
                </a:lnTo>
                <a:lnTo>
                  <a:pt x="7262322" y="208626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4290226" y="2540366"/>
            <a:ext cx="9707547" cy="6408604"/>
          </a:xfrm>
          <a:custGeom>
            <a:avLst/>
            <a:gdLst/>
            <a:ahLst/>
            <a:cxnLst/>
            <a:rect l="l" t="t" r="r" b="b"/>
            <a:pathLst>
              <a:path w="9707547" h="6408604">
                <a:moveTo>
                  <a:pt x="0" y="0"/>
                </a:moveTo>
                <a:lnTo>
                  <a:pt x="9707548" y="0"/>
                </a:lnTo>
                <a:lnTo>
                  <a:pt x="9707548" y="6408603"/>
                </a:lnTo>
                <a:lnTo>
                  <a:pt x="0" y="640860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 w="38100" cap="sq">
            <a:solidFill>
              <a:srgbClr val="4BACC6"/>
            </a:solidFill>
            <a:prstDash val="solid"/>
            <a:miter/>
          </a:ln>
        </p:spPr>
      </p:sp>
      <p:sp>
        <p:nvSpPr>
          <p:cNvPr id="5" name="TextBox 5"/>
          <p:cNvSpPr txBox="1"/>
          <p:nvPr/>
        </p:nvSpPr>
        <p:spPr>
          <a:xfrm>
            <a:off x="4912375" y="1267117"/>
            <a:ext cx="8184150" cy="1016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226"/>
              </a:lnSpc>
              <a:spcBef>
                <a:spcPct val="0"/>
              </a:spcBef>
            </a:pPr>
            <a:r>
              <a:rPr lang="en-US" sz="5961" spc="584">
                <a:solidFill>
                  <a:srgbClr val="231F20"/>
                </a:solidFill>
                <a:latin typeface="TT Drugs"/>
                <a:ea typeface="TT Drugs"/>
                <a:cs typeface="TT Drugs"/>
                <a:sym typeface="TT Drugs"/>
              </a:rPr>
              <a:t>Sistema LoRa UCA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0" y="0"/>
            <a:ext cx="7262322" cy="2086267"/>
          </a:xfrm>
          <a:custGeom>
            <a:avLst/>
            <a:gdLst/>
            <a:ahLst/>
            <a:cxnLst/>
            <a:rect l="l" t="t" r="r" b="b"/>
            <a:pathLst>
              <a:path w="7262322" h="2086267">
                <a:moveTo>
                  <a:pt x="0" y="0"/>
                </a:moveTo>
                <a:lnTo>
                  <a:pt x="7262322" y="0"/>
                </a:lnTo>
                <a:lnTo>
                  <a:pt x="7262322" y="2086267"/>
                </a:lnTo>
                <a:lnTo>
                  <a:pt x="0" y="20862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0800000" flipH="1" flipV="1">
            <a:off x="11025678" y="8200733"/>
            <a:ext cx="7262322" cy="2086267"/>
          </a:xfrm>
          <a:custGeom>
            <a:avLst/>
            <a:gdLst/>
            <a:ahLst/>
            <a:cxnLst/>
            <a:rect l="l" t="t" r="r" b="b"/>
            <a:pathLst>
              <a:path w="7262322" h="2086267">
                <a:moveTo>
                  <a:pt x="7262322" y="2086267"/>
                </a:moveTo>
                <a:lnTo>
                  <a:pt x="0" y="2086267"/>
                </a:lnTo>
                <a:lnTo>
                  <a:pt x="0" y="0"/>
                </a:lnTo>
                <a:lnTo>
                  <a:pt x="7262322" y="0"/>
                </a:lnTo>
                <a:lnTo>
                  <a:pt x="7262322" y="208626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2339007" y="2939365"/>
            <a:ext cx="13609986" cy="5261368"/>
          </a:xfrm>
          <a:custGeom>
            <a:avLst/>
            <a:gdLst/>
            <a:ahLst/>
            <a:cxnLst/>
            <a:rect l="l" t="t" r="r" b="b"/>
            <a:pathLst>
              <a:path w="13609986" h="5261368">
                <a:moveTo>
                  <a:pt x="0" y="0"/>
                </a:moveTo>
                <a:lnTo>
                  <a:pt x="13609986" y="0"/>
                </a:lnTo>
                <a:lnTo>
                  <a:pt x="13609986" y="5261368"/>
                </a:lnTo>
                <a:lnTo>
                  <a:pt x="0" y="526136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4912375" y="1267117"/>
            <a:ext cx="8184150" cy="1016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226"/>
              </a:lnSpc>
              <a:spcBef>
                <a:spcPct val="0"/>
              </a:spcBef>
            </a:pPr>
            <a:r>
              <a:rPr lang="en-US" sz="5961" spc="584">
                <a:solidFill>
                  <a:srgbClr val="231F20"/>
                </a:solidFill>
                <a:latin typeface="TT Drugs"/>
                <a:ea typeface="TT Drugs"/>
                <a:cs typeface="TT Drugs"/>
                <a:sym typeface="TT Drugs"/>
              </a:rPr>
              <a:t>Sistema LoRa UCA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0" y="0"/>
            <a:ext cx="7262322" cy="2086267"/>
          </a:xfrm>
          <a:custGeom>
            <a:avLst/>
            <a:gdLst/>
            <a:ahLst/>
            <a:cxnLst/>
            <a:rect l="l" t="t" r="r" b="b"/>
            <a:pathLst>
              <a:path w="7262322" h="2086267">
                <a:moveTo>
                  <a:pt x="0" y="0"/>
                </a:moveTo>
                <a:lnTo>
                  <a:pt x="7262322" y="0"/>
                </a:lnTo>
                <a:lnTo>
                  <a:pt x="7262322" y="2086267"/>
                </a:lnTo>
                <a:lnTo>
                  <a:pt x="0" y="20862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0800000" flipH="1" flipV="1">
            <a:off x="11025678" y="8200733"/>
            <a:ext cx="7262322" cy="2086267"/>
          </a:xfrm>
          <a:custGeom>
            <a:avLst/>
            <a:gdLst/>
            <a:ahLst/>
            <a:cxnLst/>
            <a:rect l="l" t="t" r="r" b="b"/>
            <a:pathLst>
              <a:path w="7262322" h="2086267">
                <a:moveTo>
                  <a:pt x="7262322" y="2086267"/>
                </a:moveTo>
                <a:lnTo>
                  <a:pt x="0" y="2086267"/>
                </a:lnTo>
                <a:lnTo>
                  <a:pt x="0" y="0"/>
                </a:lnTo>
                <a:lnTo>
                  <a:pt x="7262322" y="0"/>
                </a:lnTo>
                <a:lnTo>
                  <a:pt x="7262322" y="208626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3102345" y="2893793"/>
            <a:ext cx="12083310" cy="4698171"/>
          </a:xfrm>
          <a:custGeom>
            <a:avLst/>
            <a:gdLst/>
            <a:ahLst/>
            <a:cxnLst/>
            <a:rect l="l" t="t" r="r" b="b"/>
            <a:pathLst>
              <a:path w="12083310" h="4698171">
                <a:moveTo>
                  <a:pt x="0" y="0"/>
                </a:moveTo>
                <a:lnTo>
                  <a:pt x="12083310" y="0"/>
                </a:lnTo>
                <a:lnTo>
                  <a:pt x="12083310" y="4698171"/>
                </a:lnTo>
                <a:lnTo>
                  <a:pt x="0" y="469817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5051925" y="1268774"/>
            <a:ext cx="8184150" cy="1016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226"/>
              </a:lnSpc>
              <a:spcBef>
                <a:spcPct val="0"/>
              </a:spcBef>
            </a:pPr>
            <a:r>
              <a:rPr lang="en-US" sz="5961" spc="584">
                <a:solidFill>
                  <a:srgbClr val="231F20"/>
                </a:solidFill>
                <a:latin typeface="TT Drugs"/>
                <a:ea typeface="TT Drugs"/>
                <a:cs typeface="TT Drugs"/>
                <a:sym typeface="TT Drugs"/>
              </a:rPr>
              <a:t>Sistema LoRa UCA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0" y="0"/>
            <a:ext cx="7262322" cy="2086267"/>
          </a:xfrm>
          <a:custGeom>
            <a:avLst/>
            <a:gdLst/>
            <a:ahLst/>
            <a:cxnLst/>
            <a:rect l="l" t="t" r="r" b="b"/>
            <a:pathLst>
              <a:path w="7262322" h="2086267">
                <a:moveTo>
                  <a:pt x="0" y="0"/>
                </a:moveTo>
                <a:lnTo>
                  <a:pt x="7262322" y="0"/>
                </a:lnTo>
                <a:lnTo>
                  <a:pt x="7262322" y="2086267"/>
                </a:lnTo>
                <a:lnTo>
                  <a:pt x="0" y="20862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0800000" flipH="1" flipV="1">
            <a:off x="11025678" y="8200733"/>
            <a:ext cx="7262322" cy="2086267"/>
          </a:xfrm>
          <a:custGeom>
            <a:avLst/>
            <a:gdLst/>
            <a:ahLst/>
            <a:cxnLst/>
            <a:rect l="l" t="t" r="r" b="b"/>
            <a:pathLst>
              <a:path w="7262322" h="2086267">
                <a:moveTo>
                  <a:pt x="7262322" y="2086267"/>
                </a:moveTo>
                <a:lnTo>
                  <a:pt x="0" y="2086267"/>
                </a:lnTo>
                <a:lnTo>
                  <a:pt x="0" y="0"/>
                </a:lnTo>
                <a:lnTo>
                  <a:pt x="7262322" y="0"/>
                </a:lnTo>
                <a:lnTo>
                  <a:pt x="7262322" y="208626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3746604" y="2285024"/>
            <a:ext cx="10794792" cy="6553103"/>
          </a:xfrm>
          <a:custGeom>
            <a:avLst/>
            <a:gdLst/>
            <a:ahLst/>
            <a:cxnLst/>
            <a:rect l="l" t="t" r="r" b="b"/>
            <a:pathLst>
              <a:path w="10794792" h="6553103">
                <a:moveTo>
                  <a:pt x="0" y="0"/>
                </a:moveTo>
                <a:lnTo>
                  <a:pt x="10794792" y="0"/>
                </a:lnTo>
                <a:lnTo>
                  <a:pt x="10794792" y="6553103"/>
                </a:lnTo>
                <a:lnTo>
                  <a:pt x="0" y="655310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5051925" y="1268774"/>
            <a:ext cx="8184150" cy="1016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226"/>
              </a:lnSpc>
              <a:spcBef>
                <a:spcPct val="0"/>
              </a:spcBef>
            </a:pPr>
            <a:r>
              <a:rPr lang="en-US" sz="5961" spc="584">
                <a:solidFill>
                  <a:srgbClr val="231F20"/>
                </a:solidFill>
                <a:latin typeface="TT Drugs"/>
                <a:ea typeface="TT Drugs"/>
                <a:cs typeface="TT Drugs"/>
                <a:sym typeface="TT Drugs"/>
              </a:rPr>
              <a:t>Sistema LoRa UCA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0" y="0"/>
            <a:ext cx="7262322" cy="2086267"/>
          </a:xfrm>
          <a:custGeom>
            <a:avLst/>
            <a:gdLst/>
            <a:ahLst/>
            <a:cxnLst/>
            <a:rect l="l" t="t" r="r" b="b"/>
            <a:pathLst>
              <a:path w="7262322" h="2086267">
                <a:moveTo>
                  <a:pt x="0" y="0"/>
                </a:moveTo>
                <a:lnTo>
                  <a:pt x="7262322" y="0"/>
                </a:lnTo>
                <a:lnTo>
                  <a:pt x="7262322" y="2086267"/>
                </a:lnTo>
                <a:lnTo>
                  <a:pt x="0" y="20862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0800000" flipH="1" flipV="1">
            <a:off x="11025678" y="8200733"/>
            <a:ext cx="7262322" cy="2086267"/>
          </a:xfrm>
          <a:custGeom>
            <a:avLst/>
            <a:gdLst/>
            <a:ahLst/>
            <a:cxnLst/>
            <a:rect l="l" t="t" r="r" b="b"/>
            <a:pathLst>
              <a:path w="7262322" h="2086267">
                <a:moveTo>
                  <a:pt x="7262322" y="2086267"/>
                </a:moveTo>
                <a:lnTo>
                  <a:pt x="0" y="2086267"/>
                </a:lnTo>
                <a:lnTo>
                  <a:pt x="0" y="0"/>
                </a:lnTo>
                <a:lnTo>
                  <a:pt x="7262322" y="0"/>
                </a:lnTo>
                <a:lnTo>
                  <a:pt x="7262322" y="208626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744895" y="2573641"/>
            <a:ext cx="6614060" cy="5627092"/>
          </a:xfrm>
          <a:custGeom>
            <a:avLst/>
            <a:gdLst/>
            <a:ahLst/>
            <a:cxnLst/>
            <a:rect l="l" t="t" r="r" b="b"/>
            <a:pathLst>
              <a:path w="6614060" h="5627092">
                <a:moveTo>
                  <a:pt x="0" y="0"/>
                </a:moveTo>
                <a:lnTo>
                  <a:pt x="6614060" y="0"/>
                </a:lnTo>
                <a:lnTo>
                  <a:pt x="6614060" y="5627092"/>
                </a:lnTo>
                <a:lnTo>
                  <a:pt x="0" y="56270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9873814" y="2573641"/>
            <a:ext cx="6724522" cy="5627092"/>
          </a:xfrm>
          <a:custGeom>
            <a:avLst/>
            <a:gdLst/>
            <a:ahLst/>
            <a:cxnLst/>
            <a:rect l="l" t="t" r="r" b="b"/>
            <a:pathLst>
              <a:path w="6724522" h="5627092">
                <a:moveTo>
                  <a:pt x="0" y="0"/>
                </a:moveTo>
                <a:lnTo>
                  <a:pt x="6724522" y="0"/>
                </a:lnTo>
                <a:lnTo>
                  <a:pt x="6724522" y="5627092"/>
                </a:lnTo>
                <a:lnTo>
                  <a:pt x="0" y="562709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6" r="-26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5051925" y="1268774"/>
            <a:ext cx="8184150" cy="1016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226"/>
              </a:lnSpc>
              <a:spcBef>
                <a:spcPct val="0"/>
              </a:spcBef>
            </a:pPr>
            <a:r>
              <a:rPr lang="en-US" sz="5961" spc="584">
                <a:solidFill>
                  <a:srgbClr val="231F20"/>
                </a:solidFill>
                <a:latin typeface="TT Drugs"/>
                <a:ea typeface="TT Drugs"/>
                <a:cs typeface="TT Drugs"/>
                <a:sym typeface="TT Drugs"/>
              </a:rPr>
              <a:t>Sistema LoRa UCA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0" y="0"/>
            <a:ext cx="7262322" cy="2086267"/>
          </a:xfrm>
          <a:custGeom>
            <a:avLst/>
            <a:gdLst/>
            <a:ahLst/>
            <a:cxnLst/>
            <a:rect l="l" t="t" r="r" b="b"/>
            <a:pathLst>
              <a:path w="7262322" h="2086267">
                <a:moveTo>
                  <a:pt x="0" y="0"/>
                </a:moveTo>
                <a:lnTo>
                  <a:pt x="7262322" y="0"/>
                </a:lnTo>
                <a:lnTo>
                  <a:pt x="7262322" y="2086267"/>
                </a:lnTo>
                <a:lnTo>
                  <a:pt x="0" y="20862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0800000" flipH="1" flipV="1">
            <a:off x="11025678" y="8200733"/>
            <a:ext cx="7262322" cy="2086267"/>
          </a:xfrm>
          <a:custGeom>
            <a:avLst/>
            <a:gdLst/>
            <a:ahLst/>
            <a:cxnLst/>
            <a:rect l="l" t="t" r="r" b="b"/>
            <a:pathLst>
              <a:path w="7262322" h="2086267">
                <a:moveTo>
                  <a:pt x="7262322" y="2086267"/>
                </a:moveTo>
                <a:lnTo>
                  <a:pt x="0" y="2086267"/>
                </a:lnTo>
                <a:lnTo>
                  <a:pt x="0" y="0"/>
                </a:lnTo>
                <a:lnTo>
                  <a:pt x="7262322" y="0"/>
                </a:lnTo>
                <a:lnTo>
                  <a:pt x="7262322" y="208626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237136" y="3226129"/>
            <a:ext cx="6785007" cy="4143398"/>
          </a:xfrm>
          <a:custGeom>
            <a:avLst/>
            <a:gdLst/>
            <a:ahLst/>
            <a:cxnLst/>
            <a:rect l="l" t="t" r="r" b="b"/>
            <a:pathLst>
              <a:path w="6785007" h="4143398">
                <a:moveTo>
                  <a:pt x="0" y="0"/>
                </a:moveTo>
                <a:lnTo>
                  <a:pt x="6785007" y="0"/>
                </a:lnTo>
                <a:lnTo>
                  <a:pt x="6785007" y="4143398"/>
                </a:lnTo>
                <a:lnTo>
                  <a:pt x="0" y="414339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9144000" y="2286090"/>
            <a:ext cx="8703844" cy="2657587"/>
          </a:xfrm>
          <a:custGeom>
            <a:avLst/>
            <a:gdLst/>
            <a:ahLst/>
            <a:cxnLst/>
            <a:rect l="l" t="t" r="r" b="b"/>
            <a:pathLst>
              <a:path w="8703844" h="2657587">
                <a:moveTo>
                  <a:pt x="0" y="0"/>
                </a:moveTo>
                <a:lnTo>
                  <a:pt x="8703844" y="0"/>
                </a:lnTo>
                <a:lnTo>
                  <a:pt x="8703844" y="2657587"/>
                </a:lnTo>
                <a:lnTo>
                  <a:pt x="0" y="265758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7576893" y="6311960"/>
            <a:ext cx="8217329" cy="3777546"/>
          </a:xfrm>
          <a:custGeom>
            <a:avLst/>
            <a:gdLst/>
            <a:ahLst/>
            <a:cxnLst/>
            <a:rect l="l" t="t" r="r" b="b"/>
            <a:pathLst>
              <a:path w="8217329" h="3777546">
                <a:moveTo>
                  <a:pt x="0" y="0"/>
                </a:moveTo>
                <a:lnTo>
                  <a:pt x="8217329" y="0"/>
                </a:lnTo>
                <a:lnTo>
                  <a:pt x="8217329" y="3777546"/>
                </a:lnTo>
                <a:lnTo>
                  <a:pt x="0" y="377754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6696689" y="2086267"/>
            <a:ext cx="2047914" cy="1154279"/>
          </a:xfrm>
          <a:custGeom>
            <a:avLst/>
            <a:gdLst/>
            <a:ahLst/>
            <a:cxnLst/>
            <a:rect l="l" t="t" r="r" b="b"/>
            <a:pathLst>
              <a:path w="2047914" h="1154279">
                <a:moveTo>
                  <a:pt x="0" y="0"/>
                </a:moveTo>
                <a:lnTo>
                  <a:pt x="2047914" y="0"/>
                </a:lnTo>
                <a:lnTo>
                  <a:pt x="2047914" y="1154279"/>
                </a:lnTo>
                <a:lnTo>
                  <a:pt x="0" y="115427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998380" y="1070017"/>
            <a:ext cx="13559490" cy="1016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226"/>
              </a:lnSpc>
              <a:spcBef>
                <a:spcPct val="0"/>
              </a:spcBef>
            </a:pPr>
            <a:r>
              <a:rPr lang="en-US" sz="5961" spc="584">
                <a:solidFill>
                  <a:srgbClr val="231F20"/>
                </a:solidFill>
                <a:latin typeface="TT Drugs"/>
                <a:ea typeface="TT Drugs"/>
                <a:cs typeface="TT Drugs"/>
                <a:sym typeface="TT Drugs"/>
              </a:rPr>
              <a:t>Resultados en Aplicación web</a:t>
            </a:r>
          </a:p>
        </p:txBody>
      </p:sp>
      <p:sp>
        <p:nvSpPr>
          <p:cNvPr id="9" name="Freeform 9"/>
          <p:cNvSpPr/>
          <p:nvPr/>
        </p:nvSpPr>
        <p:spPr>
          <a:xfrm rot="7788121">
            <a:off x="15413319" y="5722475"/>
            <a:ext cx="2047914" cy="1154279"/>
          </a:xfrm>
          <a:custGeom>
            <a:avLst/>
            <a:gdLst/>
            <a:ahLst/>
            <a:cxnLst/>
            <a:rect l="l" t="t" r="r" b="b"/>
            <a:pathLst>
              <a:path w="2047914" h="1154279">
                <a:moveTo>
                  <a:pt x="0" y="0"/>
                </a:moveTo>
                <a:lnTo>
                  <a:pt x="2047914" y="0"/>
                </a:lnTo>
                <a:lnTo>
                  <a:pt x="2047914" y="1154279"/>
                </a:lnTo>
                <a:lnTo>
                  <a:pt x="0" y="115427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41549" y="358377"/>
            <a:ext cx="4296549" cy="9570246"/>
            <a:chOff x="0" y="0"/>
            <a:chExt cx="1131601" cy="252055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31601" cy="2520559"/>
            </a:xfrm>
            <a:custGeom>
              <a:avLst/>
              <a:gdLst/>
              <a:ahLst/>
              <a:cxnLst/>
              <a:rect l="l" t="t" r="r" b="b"/>
              <a:pathLst>
                <a:path w="1131601" h="2520559">
                  <a:moveTo>
                    <a:pt x="0" y="0"/>
                  </a:moveTo>
                  <a:lnTo>
                    <a:pt x="1131601" y="0"/>
                  </a:lnTo>
                  <a:lnTo>
                    <a:pt x="1131601" y="2520559"/>
                  </a:lnTo>
                  <a:lnTo>
                    <a:pt x="0" y="2520559"/>
                  </a:lnTo>
                  <a:close/>
                </a:path>
              </a:pathLst>
            </a:custGeom>
            <a:solidFill>
              <a:srgbClr val="BFE5EF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1131601" cy="25396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7290462" y="2913430"/>
            <a:ext cx="8564607" cy="2629060"/>
            <a:chOff x="0" y="0"/>
            <a:chExt cx="2255699" cy="69242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255699" cy="692427"/>
            </a:xfrm>
            <a:custGeom>
              <a:avLst/>
              <a:gdLst/>
              <a:ahLst/>
              <a:cxnLst/>
              <a:rect l="l" t="t" r="r" b="b"/>
              <a:pathLst>
                <a:path w="2255699" h="692427">
                  <a:moveTo>
                    <a:pt x="0" y="0"/>
                  </a:moveTo>
                  <a:lnTo>
                    <a:pt x="2255699" y="0"/>
                  </a:lnTo>
                  <a:lnTo>
                    <a:pt x="2255699" y="692427"/>
                  </a:lnTo>
                  <a:lnTo>
                    <a:pt x="0" y="692427"/>
                  </a:lnTo>
                  <a:close/>
                </a:path>
              </a:pathLst>
            </a:custGeom>
            <a:solidFill>
              <a:srgbClr val="BFE5EF"/>
            </a:solidFill>
            <a:ln cap="sq">
              <a:noFill/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2255699" cy="7114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7390438" y="2992031"/>
            <a:ext cx="8372113" cy="2451725"/>
            <a:chOff x="0" y="0"/>
            <a:chExt cx="2205001" cy="64572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205001" cy="645722"/>
            </a:xfrm>
            <a:custGeom>
              <a:avLst/>
              <a:gdLst/>
              <a:ahLst/>
              <a:cxnLst/>
              <a:rect l="l" t="t" r="r" b="b"/>
              <a:pathLst>
                <a:path w="2205001" h="645722">
                  <a:moveTo>
                    <a:pt x="0" y="0"/>
                  </a:moveTo>
                  <a:lnTo>
                    <a:pt x="2205001" y="0"/>
                  </a:lnTo>
                  <a:lnTo>
                    <a:pt x="2205001" y="645722"/>
                  </a:lnTo>
                  <a:lnTo>
                    <a:pt x="0" y="645722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19050"/>
              <a:ext cx="2205001" cy="6647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12646543" y="5885390"/>
            <a:ext cx="2805585" cy="2864129"/>
          </a:xfrm>
          <a:custGeom>
            <a:avLst/>
            <a:gdLst/>
            <a:ahLst/>
            <a:cxnLst/>
            <a:rect l="l" t="t" r="r" b="b"/>
            <a:pathLst>
              <a:path w="2805585" h="2864129">
                <a:moveTo>
                  <a:pt x="0" y="0"/>
                </a:moveTo>
                <a:lnTo>
                  <a:pt x="2805585" y="0"/>
                </a:lnTo>
                <a:lnTo>
                  <a:pt x="2805585" y="2864128"/>
                </a:lnTo>
                <a:lnTo>
                  <a:pt x="0" y="28641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7290462" y="5959229"/>
            <a:ext cx="3611469" cy="2790289"/>
          </a:xfrm>
          <a:custGeom>
            <a:avLst/>
            <a:gdLst/>
            <a:ahLst/>
            <a:cxnLst/>
            <a:rect l="l" t="t" r="r" b="b"/>
            <a:pathLst>
              <a:path w="3611469" h="2790289">
                <a:moveTo>
                  <a:pt x="0" y="0"/>
                </a:moveTo>
                <a:lnTo>
                  <a:pt x="3611469" y="0"/>
                </a:lnTo>
                <a:lnTo>
                  <a:pt x="3611469" y="2790289"/>
                </a:lnTo>
                <a:lnTo>
                  <a:pt x="0" y="279028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7620240" y="904340"/>
            <a:ext cx="7905051" cy="1016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226"/>
              </a:lnSpc>
              <a:spcBef>
                <a:spcPct val="0"/>
              </a:spcBef>
            </a:pPr>
            <a:r>
              <a:rPr lang="en-US" sz="5961" spc="584">
                <a:solidFill>
                  <a:srgbClr val="231F20"/>
                </a:solidFill>
                <a:latin typeface="TT Drugs"/>
                <a:ea typeface="TT Drugs"/>
                <a:cs typeface="TT Drugs"/>
                <a:sym typeface="TT Drugs"/>
              </a:rPr>
              <a:t>Introducción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620240" y="2217357"/>
            <a:ext cx="7905051" cy="3531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29"/>
              </a:lnSpc>
              <a:spcBef>
                <a:spcPct val="0"/>
              </a:spcBef>
            </a:pPr>
            <a:r>
              <a:rPr lang="en-US" sz="2050" spc="200">
                <a:solidFill>
                  <a:srgbClr val="0071BC"/>
                </a:solidFill>
                <a:latin typeface="TT Drugs Bold"/>
                <a:ea typeface="TT Drugs Bold"/>
                <a:cs typeface="TT Drugs Bold"/>
                <a:sym typeface="TT Drugs Bold"/>
              </a:rPr>
              <a:t>ANTECEDENTES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390438" y="2990161"/>
            <a:ext cx="8372113" cy="2426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419"/>
              </a:lnSpc>
            </a:pPr>
            <a:r>
              <a:rPr lang="en-US" sz="1753" spc="171">
                <a:solidFill>
                  <a:srgbClr val="231F20"/>
                </a:solidFill>
                <a:latin typeface="TT Drugs"/>
                <a:ea typeface="TT Drugs"/>
                <a:cs typeface="TT Drugs"/>
                <a:sym typeface="TT Drugs"/>
              </a:rPr>
              <a:t>Este proyecto es una continuación de los efuerzos de dos trabajos de graduación previos que establecieron las bases para la red LoRa y LoRaWAN en la UCA:</a:t>
            </a:r>
          </a:p>
          <a:p>
            <a:pPr marL="378581" lvl="1" indent="-189290" algn="just">
              <a:lnSpc>
                <a:spcPts val="2419"/>
              </a:lnSpc>
              <a:buFont typeface="Arial"/>
              <a:buChar char="•"/>
            </a:pPr>
            <a:r>
              <a:rPr lang="en-US" sz="1753" spc="171">
                <a:solidFill>
                  <a:srgbClr val="231F20"/>
                </a:solidFill>
                <a:latin typeface="TT Drugs"/>
                <a:ea typeface="TT Drugs"/>
                <a:cs typeface="TT Drugs"/>
                <a:sym typeface="TT Drugs"/>
              </a:rPr>
              <a:t>Medición y análisis espectral de señales de transceptores LoRa (Garcilazo García y Santos Salgado, 2022)</a:t>
            </a:r>
          </a:p>
          <a:p>
            <a:pPr marL="378581" lvl="1" indent="-189290" algn="just">
              <a:lnSpc>
                <a:spcPts val="2419"/>
              </a:lnSpc>
              <a:buFont typeface="Arial"/>
              <a:buChar char="•"/>
            </a:pPr>
            <a:r>
              <a:rPr lang="en-US" sz="1753" spc="171">
                <a:solidFill>
                  <a:srgbClr val="231F20"/>
                </a:solidFill>
                <a:latin typeface="TT Drugs"/>
                <a:ea typeface="TT Drugs"/>
                <a:cs typeface="TT Drugs"/>
                <a:sym typeface="TT Drugs"/>
              </a:rPr>
              <a:t>Red LoRaWAN. Modelado y caracterización de los sistemas de transmisión, procesamiento y del entorno de propagación (Araya Flores et al., 2022)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290462" y="8730468"/>
            <a:ext cx="3611469" cy="5378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453"/>
              </a:lnSpc>
            </a:pPr>
            <a:r>
              <a:rPr lang="en-US" sz="1053" spc="103">
                <a:solidFill>
                  <a:srgbClr val="231F20"/>
                </a:solidFill>
                <a:latin typeface="TT Drugs"/>
                <a:ea typeface="TT Drugs"/>
                <a:cs typeface="TT Drugs"/>
                <a:sym typeface="TT Drugs"/>
              </a:rPr>
              <a:t>Espectrograma de LoRa en la UCA a 915 MHz. Fuente [Garcilazo García y Santos Salgado. (2022).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243601" y="8730468"/>
            <a:ext cx="3611469" cy="5378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453"/>
              </a:lnSpc>
            </a:pPr>
            <a:r>
              <a:rPr lang="en-US" sz="1053" spc="103">
                <a:solidFill>
                  <a:srgbClr val="231F20"/>
                </a:solidFill>
                <a:latin typeface="TT Drugs"/>
                <a:ea typeface="TT Drugs"/>
                <a:cs typeface="TT Drugs"/>
                <a:sym typeface="TT Drugs"/>
              </a:rPr>
              <a:t>Mapa de Voronoi para antena de 3dbi SF7 recorrido UCA. Fuente [Araya Flores et al. (2022).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0" y="0"/>
            <a:ext cx="7262322" cy="2086267"/>
          </a:xfrm>
          <a:custGeom>
            <a:avLst/>
            <a:gdLst/>
            <a:ahLst/>
            <a:cxnLst/>
            <a:rect l="l" t="t" r="r" b="b"/>
            <a:pathLst>
              <a:path w="7262322" h="2086267">
                <a:moveTo>
                  <a:pt x="0" y="0"/>
                </a:moveTo>
                <a:lnTo>
                  <a:pt x="7262322" y="0"/>
                </a:lnTo>
                <a:lnTo>
                  <a:pt x="7262322" y="2086267"/>
                </a:lnTo>
                <a:lnTo>
                  <a:pt x="0" y="20862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0800000" flipH="1" flipV="1">
            <a:off x="11025678" y="8200733"/>
            <a:ext cx="7262322" cy="2086267"/>
          </a:xfrm>
          <a:custGeom>
            <a:avLst/>
            <a:gdLst/>
            <a:ahLst/>
            <a:cxnLst/>
            <a:rect l="l" t="t" r="r" b="b"/>
            <a:pathLst>
              <a:path w="7262322" h="2086267">
                <a:moveTo>
                  <a:pt x="7262322" y="2086267"/>
                </a:moveTo>
                <a:lnTo>
                  <a:pt x="0" y="2086267"/>
                </a:lnTo>
                <a:lnTo>
                  <a:pt x="0" y="0"/>
                </a:lnTo>
                <a:lnTo>
                  <a:pt x="7262322" y="0"/>
                </a:lnTo>
                <a:lnTo>
                  <a:pt x="7262322" y="208626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700805" y="2727051"/>
            <a:ext cx="3128960" cy="6953243"/>
          </a:xfrm>
          <a:custGeom>
            <a:avLst/>
            <a:gdLst/>
            <a:ahLst/>
            <a:cxnLst/>
            <a:rect l="l" t="t" r="r" b="b"/>
            <a:pathLst>
              <a:path w="3128960" h="6953243">
                <a:moveTo>
                  <a:pt x="0" y="0"/>
                </a:moveTo>
                <a:lnTo>
                  <a:pt x="3128960" y="0"/>
                </a:lnTo>
                <a:lnTo>
                  <a:pt x="3128960" y="6953244"/>
                </a:lnTo>
                <a:lnTo>
                  <a:pt x="0" y="695324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5459103" y="4734965"/>
            <a:ext cx="2115883" cy="2110179"/>
          </a:xfrm>
          <a:custGeom>
            <a:avLst/>
            <a:gdLst/>
            <a:ahLst/>
            <a:cxnLst/>
            <a:rect l="l" t="t" r="r" b="b"/>
            <a:pathLst>
              <a:path w="2115883" h="2110179">
                <a:moveTo>
                  <a:pt x="0" y="0"/>
                </a:moveTo>
                <a:lnTo>
                  <a:pt x="2115883" y="0"/>
                </a:lnTo>
                <a:lnTo>
                  <a:pt x="2115883" y="2110179"/>
                </a:lnTo>
                <a:lnTo>
                  <a:pt x="0" y="211017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5580784" y="3209722"/>
            <a:ext cx="8272241" cy="5160664"/>
          </a:xfrm>
          <a:custGeom>
            <a:avLst/>
            <a:gdLst/>
            <a:ahLst/>
            <a:cxnLst/>
            <a:rect l="l" t="t" r="r" b="b"/>
            <a:pathLst>
              <a:path w="8272241" h="5160664">
                <a:moveTo>
                  <a:pt x="0" y="0"/>
                </a:moveTo>
                <a:lnTo>
                  <a:pt x="8272241" y="0"/>
                </a:lnTo>
                <a:lnTo>
                  <a:pt x="8272241" y="5160664"/>
                </a:lnTo>
                <a:lnTo>
                  <a:pt x="0" y="516066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4253075" y="2527315"/>
            <a:ext cx="807528" cy="6525479"/>
          </a:xfrm>
          <a:custGeom>
            <a:avLst/>
            <a:gdLst/>
            <a:ahLst/>
            <a:cxnLst/>
            <a:rect l="l" t="t" r="r" b="b"/>
            <a:pathLst>
              <a:path w="807528" h="6525479">
                <a:moveTo>
                  <a:pt x="0" y="0"/>
                </a:moveTo>
                <a:lnTo>
                  <a:pt x="807528" y="0"/>
                </a:lnTo>
                <a:lnTo>
                  <a:pt x="807528" y="6525479"/>
                </a:lnTo>
                <a:lnTo>
                  <a:pt x="0" y="652547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2224432" y="1070083"/>
            <a:ext cx="13839136" cy="1016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226"/>
              </a:lnSpc>
              <a:spcBef>
                <a:spcPct val="0"/>
              </a:spcBef>
            </a:pPr>
            <a:r>
              <a:rPr lang="en-US" sz="5961" spc="584">
                <a:solidFill>
                  <a:srgbClr val="231F20"/>
                </a:solidFill>
                <a:latin typeface="TT Drugs"/>
                <a:ea typeface="TT Drugs"/>
                <a:cs typeface="TT Drugs"/>
                <a:sym typeface="TT Drugs"/>
              </a:rPr>
              <a:t>Resultados en Aplicación móvil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FE5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332749" y="851369"/>
            <a:ext cx="13792897" cy="1276485"/>
            <a:chOff x="0" y="0"/>
            <a:chExt cx="4600584" cy="42576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600584" cy="425768"/>
            </a:xfrm>
            <a:custGeom>
              <a:avLst/>
              <a:gdLst/>
              <a:ahLst/>
              <a:cxnLst/>
              <a:rect l="l" t="t" r="r" b="b"/>
              <a:pathLst>
                <a:path w="4600584" h="425768">
                  <a:moveTo>
                    <a:pt x="0" y="0"/>
                  </a:moveTo>
                  <a:lnTo>
                    <a:pt x="4600584" y="0"/>
                  </a:lnTo>
                  <a:lnTo>
                    <a:pt x="4600584" y="425768"/>
                  </a:lnTo>
                  <a:lnTo>
                    <a:pt x="0" y="425768"/>
                  </a:lnTo>
                  <a:close/>
                </a:path>
              </a:pathLst>
            </a:custGeom>
            <a:solidFill>
              <a:srgbClr val="FFFFFF">
                <a:alpha val="96863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104775"/>
              <a:ext cx="4600584" cy="5305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7746"/>
                </a:lnSpc>
                <a:spcBef>
                  <a:spcPct val="0"/>
                </a:spcBef>
              </a:pPr>
              <a:r>
                <a:rPr lang="en-US" sz="5613" spc="550">
                  <a:solidFill>
                    <a:srgbClr val="231F20">
                      <a:alpha val="96863"/>
                    </a:srgbClr>
                  </a:solidFill>
                  <a:latin typeface="TT Drugs"/>
                  <a:ea typeface="TT Drugs"/>
                  <a:cs typeface="TT Drugs"/>
                  <a:sym typeface="TT Drugs"/>
                </a:rPr>
                <a:t>Conclusiones y recomendaciones</a:t>
              </a:r>
            </a:p>
          </p:txBody>
        </p:sp>
      </p:grpSp>
      <p:sp>
        <p:nvSpPr>
          <p:cNvPr id="5" name="Freeform 5"/>
          <p:cNvSpPr/>
          <p:nvPr/>
        </p:nvSpPr>
        <p:spPr>
          <a:xfrm>
            <a:off x="1028700" y="8724872"/>
            <a:ext cx="5257722" cy="1038400"/>
          </a:xfrm>
          <a:custGeom>
            <a:avLst/>
            <a:gdLst/>
            <a:ahLst/>
            <a:cxnLst/>
            <a:rect l="l" t="t" r="r" b="b"/>
            <a:pathLst>
              <a:path w="5257722" h="1038400">
                <a:moveTo>
                  <a:pt x="0" y="0"/>
                </a:moveTo>
                <a:lnTo>
                  <a:pt x="5257722" y="0"/>
                </a:lnTo>
                <a:lnTo>
                  <a:pt x="5257722" y="1038401"/>
                </a:lnTo>
                <a:lnTo>
                  <a:pt x="0" y="10384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2000"/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1999978" y="8739100"/>
            <a:ext cx="5257722" cy="1038400"/>
          </a:xfrm>
          <a:custGeom>
            <a:avLst/>
            <a:gdLst/>
            <a:ahLst/>
            <a:cxnLst/>
            <a:rect l="l" t="t" r="r" b="b"/>
            <a:pathLst>
              <a:path w="5257722" h="1038400">
                <a:moveTo>
                  <a:pt x="0" y="0"/>
                </a:moveTo>
                <a:lnTo>
                  <a:pt x="5257723" y="0"/>
                </a:lnTo>
                <a:lnTo>
                  <a:pt x="5257723" y="1038400"/>
                </a:lnTo>
                <a:lnTo>
                  <a:pt x="0" y="1038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2000"/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11804350" y="3528277"/>
            <a:ext cx="5454950" cy="5730023"/>
            <a:chOff x="0" y="0"/>
            <a:chExt cx="1386801" cy="145673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386801" cy="1456733"/>
            </a:xfrm>
            <a:custGeom>
              <a:avLst/>
              <a:gdLst/>
              <a:ahLst/>
              <a:cxnLst/>
              <a:rect l="l" t="t" r="r" b="b"/>
              <a:pathLst>
                <a:path w="1386801" h="1456733">
                  <a:moveTo>
                    <a:pt x="5677" y="0"/>
                  </a:moveTo>
                  <a:lnTo>
                    <a:pt x="1381124" y="0"/>
                  </a:lnTo>
                  <a:cubicBezTo>
                    <a:pt x="1384260" y="0"/>
                    <a:pt x="1386801" y="2542"/>
                    <a:pt x="1386801" y="5677"/>
                  </a:cubicBezTo>
                  <a:lnTo>
                    <a:pt x="1386801" y="1451056"/>
                  </a:lnTo>
                  <a:cubicBezTo>
                    <a:pt x="1386801" y="1454191"/>
                    <a:pt x="1384260" y="1456733"/>
                    <a:pt x="1381124" y="1456733"/>
                  </a:cubicBezTo>
                  <a:lnTo>
                    <a:pt x="5677" y="1456733"/>
                  </a:lnTo>
                  <a:cubicBezTo>
                    <a:pt x="2542" y="1456733"/>
                    <a:pt x="0" y="1454191"/>
                    <a:pt x="0" y="1451056"/>
                  </a:cubicBezTo>
                  <a:lnTo>
                    <a:pt x="0" y="5677"/>
                  </a:lnTo>
                  <a:cubicBezTo>
                    <a:pt x="0" y="2542"/>
                    <a:pt x="2542" y="0"/>
                    <a:pt x="5677" y="0"/>
                  </a:cubicBez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19050"/>
              <a:ext cx="1386801" cy="14757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028700" y="3528277"/>
            <a:ext cx="5514528" cy="5730023"/>
            <a:chOff x="0" y="0"/>
            <a:chExt cx="1401948" cy="145673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401948" cy="1456733"/>
            </a:xfrm>
            <a:custGeom>
              <a:avLst/>
              <a:gdLst/>
              <a:ahLst/>
              <a:cxnLst/>
              <a:rect l="l" t="t" r="r" b="b"/>
              <a:pathLst>
                <a:path w="1401948" h="1456733">
                  <a:moveTo>
                    <a:pt x="5616" y="0"/>
                  </a:moveTo>
                  <a:lnTo>
                    <a:pt x="1396332" y="0"/>
                  </a:lnTo>
                  <a:cubicBezTo>
                    <a:pt x="1397822" y="0"/>
                    <a:pt x="1399250" y="592"/>
                    <a:pt x="1400303" y="1645"/>
                  </a:cubicBezTo>
                  <a:cubicBezTo>
                    <a:pt x="1401356" y="2698"/>
                    <a:pt x="1401948" y="4126"/>
                    <a:pt x="1401948" y="5616"/>
                  </a:cubicBezTo>
                  <a:lnTo>
                    <a:pt x="1401948" y="1451117"/>
                  </a:lnTo>
                  <a:cubicBezTo>
                    <a:pt x="1401948" y="1452606"/>
                    <a:pt x="1401356" y="1454035"/>
                    <a:pt x="1400303" y="1455088"/>
                  </a:cubicBezTo>
                  <a:cubicBezTo>
                    <a:pt x="1399250" y="1456141"/>
                    <a:pt x="1397822" y="1456733"/>
                    <a:pt x="1396332" y="1456733"/>
                  </a:cubicBezTo>
                  <a:lnTo>
                    <a:pt x="5616" y="1456733"/>
                  </a:lnTo>
                  <a:cubicBezTo>
                    <a:pt x="4126" y="1456733"/>
                    <a:pt x="2698" y="1456141"/>
                    <a:pt x="1645" y="1455088"/>
                  </a:cubicBezTo>
                  <a:cubicBezTo>
                    <a:pt x="592" y="1454035"/>
                    <a:pt x="0" y="1452606"/>
                    <a:pt x="0" y="1451117"/>
                  </a:cubicBezTo>
                  <a:lnTo>
                    <a:pt x="0" y="5616"/>
                  </a:lnTo>
                  <a:cubicBezTo>
                    <a:pt x="0" y="4126"/>
                    <a:pt x="592" y="2698"/>
                    <a:pt x="1645" y="1645"/>
                  </a:cubicBezTo>
                  <a:cubicBezTo>
                    <a:pt x="2698" y="592"/>
                    <a:pt x="4126" y="0"/>
                    <a:pt x="5616" y="0"/>
                  </a:cubicBez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-19050"/>
              <a:ext cx="1401948" cy="14757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660577" y="3739642"/>
            <a:ext cx="3992601" cy="4533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684"/>
              </a:lnSpc>
              <a:spcBef>
                <a:spcPct val="0"/>
              </a:spcBef>
            </a:pPr>
            <a:r>
              <a:rPr lang="en-US" sz="2669" spc="261">
                <a:solidFill>
                  <a:srgbClr val="0071BC"/>
                </a:solidFill>
                <a:latin typeface="TT Drugs Bold"/>
                <a:ea typeface="TT Drugs Bold"/>
                <a:cs typeface="TT Drugs Bold"/>
                <a:sym typeface="TT Drugs Bold"/>
              </a:rPr>
              <a:t>CONCLUSIONES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173326" y="4497469"/>
            <a:ext cx="4712434" cy="42826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83732" lvl="1" indent="-241866" algn="l">
              <a:lnSpc>
                <a:spcPts val="3091"/>
              </a:lnSpc>
              <a:buFont typeface="Arial"/>
              <a:buChar char="•"/>
            </a:pPr>
            <a:r>
              <a:rPr lang="en-US" sz="2240" spc="219">
                <a:solidFill>
                  <a:srgbClr val="231F20"/>
                </a:solidFill>
                <a:latin typeface="TT Drugs"/>
                <a:ea typeface="TT Drugs"/>
                <a:cs typeface="TT Drugs"/>
                <a:sym typeface="TT Drugs"/>
              </a:rPr>
              <a:t>Investigar sensores adecuados y su asequibilidad.</a:t>
            </a:r>
          </a:p>
          <a:p>
            <a:pPr marL="483732" lvl="1" indent="-241866" algn="l">
              <a:lnSpc>
                <a:spcPts val="3091"/>
              </a:lnSpc>
              <a:buFont typeface="Arial"/>
              <a:buChar char="•"/>
            </a:pPr>
            <a:r>
              <a:rPr lang="en-US" sz="2240" spc="219">
                <a:solidFill>
                  <a:srgbClr val="231F20"/>
                </a:solidFill>
                <a:latin typeface="TT Drugs"/>
                <a:ea typeface="TT Drugs"/>
                <a:cs typeface="TT Drugs"/>
                <a:sym typeface="TT Drugs"/>
              </a:rPr>
              <a:t>Probar la conexión en diferentes entornos y condiciones.</a:t>
            </a:r>
          </a:p>
          <a:p>
            <a:pPr marL="483732" lvl="1" indent="-241866" algn="l">
              <a:lnSpc>
                <a:spcPts val="3091"/>
              </a:lnSpc>
              <a:buFont typeface="Arial"/>
              <a:buChar char="•"/>
            </a:pPr>
            <a:r>
              <a:rPr lang="en-US" sz="2240" spc="219">
                <a:solidFill>
                  <a:srgbClr val="231F20"/>
                </a:solidFill>
                <a:latin typeface="TT Drugs"/>
                <a:ea typeface="TT Drugs"/>
                <a:cs typeface="TT Drugs"/>
                <a:sym typeface="TT Drugs"/>
              </a:rPr>
              <a:t>Revisar fechas EOL y actualización de dependencias.</a:t>
            </a:r>
          </a:p>
          <a:p>
            <a:pPr marL="483732" lvl="1" indent="-241866" algn="l">
              <a:lnSpc>
                <a:spcPts val="3091"/>
              </a:lnSpc>
              <a:buFont typeface="Arial"/>
              <a:buChar char="•"/>
            </a:pPr>
            <a:r>
              <a:rPr lang="en-US" sz="2240" spc="219">
                <a:solidFill>
                  <a:srgbClr val="231F20"/>
                </a:solidFill>
                <a:latin typeface="TT Drugs"/>
                <a:ea typeface="TT Drugs"/>
                <a:cs typeface="TT Drugs"/>
                <a:sym typeface="TT Drugs"/>
              </a:rPr>
              <a:t>Procesar más de un valor recibido.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663495" y="3739642"/>
            <a:ext cx="4091898" cy="4533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684"/>
              </a:lnSpc>
              <a:spcBef>
                <a:spcPct val="0"/>
              </a:spcBef>
            </a:pPr>
            <a:r>
              <a:rPr lang="en-US" sz="2669" spc="261">
                <a:solidFill>
                  <a:srgbClr val="0071BC"/>
                </a:solidFill>
                <a:latin typeface="TT Drugs Bold"/>
                <a:ea typeface="TT Drugs Bold"/>
                <a:cs typeface="TT Drugs Bold"/>
                <a:sym typeface="TT Drugs Bold"/>
              </a:rPr>
              <a:t>RECOMENDACIONES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399958" y="4511696"/>
            <a:ext cx="4886464" cy="46731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83732" lvl="1" indent="-241866" algn="l">
              <a:lnSpc>
                <a:spcPts val="3091"/>
              </a:lnSpc>
              <a:buFont typeface="Arial"/>
              <a:buChar char="•"/>
            </a:pPr>
            <a:r>
              <a:rPr lang="en-US" sz="2240" spc="219">
                <a:solidFill>
                  <a:srgbClr val="231F20"/>
                </a:solidFill>
                <a:latin typeface="TT Drugs"/>
                <a:ea typeface="TT Drugs"/>
                <a:cs typeface="TT Drugs"/>
                <a:sym typeface="TT Drugs"/>
              </a:rPr>
              <a:t>La red LoRa cuenta con bastante potencial.</a:t>
            </a:r>
          </a:p>
          <a:p>
            <a:pPr marL="483732" lvl="1" indent="-241866" algn="l">
              <a:lnSpc>
                <a:spcPts val="3091"/>
              </a:lnSpc>
              <a:buFont typeface="Arial"/>
              <a:buChar char="•"/>
            </a:pPr>
            <a:r>
              <a:rPr lang="en-US" sz="2240" spc="219">
                <a:solidFill>
                  <a:srgbClr val="231F20"/>
                </a:solidFill>
                <a:latin typeface="TT Drugs"/>
                <a:ea typeface="TT Drugs"/>
                <a:cs typeface="TT Drugs"/>
                <a:sym typeface="TT Drugs"/>
              </a:rPr>
              <a:t>Posible gracias a trabajos previos para la instalación de la red LoRa en la UCA.</a:t>
            </a:r>
          </a:p>
          <a:p>
            <a:pPr marL="483732" lvl="1" indent="-241866" algn="l">
              <a:lnSpc>
                <a:spcPts val="3091"/>
              </a:lnSpc>
              <a:buFont typeface="Arial"/>
              <a:buChar char="•"/>
            </a:pPr>
            <a:r>
              <a:rPr lang="en-US" sz="2240" spc="219">
                <a:solidFill>
                  <a:srgbClr val="231F20"/>
                </a:solidFill>
                <a:latin typeface="TT Drugs"/>
                <a:ea typeface="TT Drugs"/>
                <a:cs typeface="TT Drugs"/>
                <a:sym typeface="TT Drugs"/>
              </a:rPr>
              <a:t>Sistema creado como REST API para permitir la integración de aplicación móvil.</a:t>
            </a:r>
          </a:p>
          <a:p>
            <a:pPr marL="483732" lvl="1" indent="-241866" algn="l">
              <a:lnSpc>
                <a:spcPts val="3091"/>
              </a:lnSpc>
              <a:buFont typeface="Arial"/>
              <a:buChar char="•"/>
            </a:pPr>
            <a:r>
              <a:rPr lang="en-US" sz="2240" spc="219">
                <a:solidFill>
                  <a:srgbClr val="231F20"/>
                </a:solidFill>
                <a:latin typeface="TT Drugs"/>
                <a:ea typeface="TT Drugs"/>
                <a:cs typeface="TT Drugs"/>
                <a:sym typeface="TT Drugs"/>
              </a:rPr>
              <a:t>Compatibilidad de placa Arduno UNO con librería MCCI LoRaWAN LMIC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FE5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833727" y="1347033"/>
            <a:ext cx="5245361" cy="5245361"/>
          </a:xfrm>
          <a:custGeom>
            <a:avLst/>
            <a:gdLst/>
            <a:ahLst/>
            <a:cxnLst/>
            <a:rect l="l" t="t" r="r" b="b"/>
            <a:pathLst>
              <a:path w="5245361" h="5245361">
                <a:moveTo>
                  <a:pt x="0" y="0"/>
                </a:moveTo>
                <a:lnTo>
                  <a:pt x="5245361" y="0"/>
                </a:lnTo>
                <a:lnTo>
                  <a:pt x="5245361" y="5245361"/>
                </a:lnTo>
                <a:lnTo>
                  <a:pt x="0" y="52453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208912" y="1347033"/>
            <a:ext cx="5245361" cy="5245361"/>
          </a:xfrm>
          <a:custGeom>
            <a:avLst/>
            <a:gdLst/>
            <a:ahLst/>
            <a:cxnLst/>
            <a:rect l="l" t="t" r="r" b="b"/>
            <a:pathLst>
              <a:path w="5245361" h="5245361">
                <a:moveTo>
                  <a:pt x="0" y="0"/>
                </a:moveTo>
                <a:lnTo>
                  <a:pt x="5245361" y="0"/>
                </a:lnTo>
                <a:lnTo>
                  <a:pt x="5245361" y="5245361"/>
                </a:lnTo>
                <a:lnTo>
                  <a:pt x="0" y="524536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924939" y="6869232"/>
            <a:ext cx="7062938" cy="1375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19"/>
              </a:lnSpc>
            </a:pPr>
            <a:r>
              <a:rPr lang="en-US" sz="3999" spc="391">
                <a:solidFill>
                  <a:srgbClr val="231F20"/>
                </a:solidFill>
                <a:latin typeface="TT Drugs"/>
                <a:ea typeface="TT Drugs"/>
                <a:cs typeface="TT Drugs"/>
                <a:sym typeface="TT Drugs"/>
              </a:rPr>
              <a:t>Sitio web</a:t>
            </a:r>
          </a:p>
          <a:p>
            <a:pPr algn="ctr">
              <a:lnSpc>
                <a:spcPts val="5519"/>
              </a:lnSpc>
            </a:pPr>
            <a:r>
              <a:rPr lang="en-US" sz="3999" spc="391">
                <a:solidFill>
                  <a:srgbClr val="231F20"/>
                </a:solidFill>
                <a:latin typeface="TT Drugs"/>
                <a:ea typeface="TT Drugs"/>
                <a:cs typeface="TT Drugs"/>
                <a:sym typeface="TT Drugs"/>
              </a:rPr>
              <a:t>dei.uca.edu.sv/heraldo/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300123" y="6869232"/>
            <a:ext cx="7062938" cy="1375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19"/>
              </a:lnSpc>
            </a:pPr>
            <a:r>
              <a:rPr lang="en-US" sz="3999" spc="391">
                <a:solidFill>
                  <a:srgbClr val="231F20"/>
                </a:solidFill>
                <a:latin typeface="TT Drugs"/>
                <a:ea typeface="TT Drugs"/>
                <a:cs typeface="TT Drugs"/>
                <a:sym typeface="TT Drugs"/>
              </a:rPr>
              <a:t>Aplicación</a:t>
            </a:r>
          </a:p>
          <a:p>
            <a:pPr algn="ctr">
              <a:lnSpc>
                <a:spcPts val="5519"/>
              </a:lnSpc>
            </a:pPr>
            <a:r>
              <a:rPr lang="en-US" sz="3999" spc="391">
                <a:solidFill>
                  <a:srgbClr val="231F20"/>
                </a:solidFill>
                <a:latin typeface="TT Drugs"/>
                <a:ea typeface="TT Drugs"/>
                <a:cs typeface="TT Drugs"/>
                <a:sym typeface="TT Drugs"/>
              </a:rPr>
              <a:t>móvil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FE5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158032" y="1697058"/>
            <a:ext cx="7971935" cy="6892884"/>
            <a:chOff x="0" y="0"/>
            <a:chExt cx="10629247" cy="9190513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10629247" cy="9190513"/>
              <a:chOff x="0" y="0"/>
              <a:chExt cx="1014292" cy="877001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1014292" cy="877001"/>
              </a:xfrm>
              <a:custGeom>
                <a:avLst/>
                <a:gdLst/>
                <a:ahLst/>
                <a:cxnLst/>
                <a:rect l="l" t="t" r="r" b="b"/>
                <a:pathLst>
                  <a:path w="1014292" h="877001">
                    <a:moveTo>
                      <a:pt x="0" y="0"/>
                    </a:moveTo>
                    <a:lnTo>
                      <a:pt x="1014292" y="0"/>
                    </a:lnTo>
                    <a:lnTo>
                      <a:pt x="1014292" y="877001"/>
                    </a:lnTo>
                    <a:lnTo>
                      <a:pt x="0" y="877001"/>
                    </a:lnTo>
                    <a:close/>
                  </a:path>
                </a:pathLst>
              </a:custGeom>
              <a:solidFill>
                <a:srgbClr val="4BACC6">
                  <a:alpha val="82745"/>
                </a:srgbClr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19050"/>
                <a:ext cx="1014292" cy="89605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28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591517" y="539496"/>
              <a:ext cx="9446214" cy="8111520"/>
              <a:chOff x="0" y="0"/>
              <a:chExt cx="1368163" cy="117485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1368163" cy="1174850"/>
              </a:xfrm>
              <a:custGeom>
                <a:avLst/>
                <a:gdLst/>
                <a:ahLst/>
                <a:cxnLst/>
                <a:rect l="l" t="t" r="r" b="b"/>
                <a:pathLst>
                  <a:path w="1368163" h="1174850">
                    <a:moveTo>
                      <a:pt x="0" y="0"/>
                    </a:moveTo>
                    <a:lnTo>
                      <a:pt x="1368163" y="0"/>
                    </a:lnTo>
                    <a:lnTo>
                      <a:pt x="1368163" y="1174850"/>
                    </a:lnTo>
                    <a:lnTo>
                      <a:pt x="0" y="11748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209550"/>
                <a:ext cx="1368163" cy="1384400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marL="0" lvl="0" indent="0" algn="ctr">
                  <a:lnSpc>
                    <a:spcPts val="8512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sp>
        <p:nvSpPr>
          <p:cNvPr id="9" name="TextBox 9"/>
          <p:cNvSpPr txBox="1"/>
          <p:nvPr/>
        </p:nvSpPr>
        <p:spPr>
          <a:xfrm>
            <a:off x="5613673" y="3297747"/>
            <a:ext cx="7060654" cy="35105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4053"/>
              </a:lnSpc>
              <a:spcBef>
                <a:spcPct val="0"/>
              </a:spcBef>
            </a:pPr>
            <a:r>
              <a:rPr lang="en-US" sz="10183" spc="142">
                <a:solidFill>
                  <a:srgbClr val="FFFFFF"/>
                </a:solidFill>
                <a:latin typeface="TT Drugs"/>
                <a:ea typeface="TT Drugs"/>
                <a:cs typeface="TT Drugs"/>
                <a:sym typeface="TT Drugs"/>
              </a:rPr>
              <a:t>GRACIAS A TODOS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935975" y="3100440"/>
            <a:ext cx="6323325" cy="11060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232"/>
              </a:lnSpc>
              <a:spcBef>
                <a:spcPct val="0"/>
              </a:spcBef>
            </a:pPr>
            <a:r>
              <a:rPr lang="en-US" sz="1617" spc="158">
                <a:solidFill>
                  <a:srgbClr val="231F20"/>
                </a:solidFill>
                <a:latin typeface="TT Drugs Bold"/>
                <a:ea typeface="TT Drugs Bold"/>
                <a:cs typeface="TT Drugs Bold"/>
                <a:sym typeface="TT Drugs Bold"/>
              </a:rPr>
              <a:t>Establecer una plataforma web que permita a los usuarios de la universidad consultar la información transmitida por los diferentes dispositivos a través de LoRa, con la implementación de un dashboard.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9825694" y="3192220"/>
            <a:ext cx="904524" cy="904524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FE5EF"/>
            </a:solidFill>
            <a:ln cap="sq">
              <a:noFill/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99"/>
                </a:lnSpc>
              </a:pPr>
              <a:r>
                <a:rPr lang="en-US" sz="2999">
                  <a:solidFill>
                    <a:srgbClr val="FFFFFF"/>
                  </a:solidFill>
                  <a:latin typeface="TT Drugs"/>
                  <a:ea typeface="TT Drugs"/>
                  <a:cs typeface="TT Drugs"/>
                  <a:sym typeface="TT Drugs"/>
                </a:rPr>
                <a:t>01</a:t>
              </a: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0935975" y="4598097"/>
            <a:ext cx="6323325" cy="8297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232"/>
              </a:lnSpc>
              <a:spcBef>
                <a:spcPct val="0"/>
              </a:spcBef>
            </a:pPr>
            <a:r>
              <a:rPr lang="en-US" sz="1617" spc="158">
                <a:solidFill>
                  <a:srgbClr val="231F20"/>
                </a:solidFill>
                <a:latin typeface="TT Drugs Bold"/>
                <a:ea typeface="TT Drugs Bold"/>
                <a:cs typeface="TT Drugs Bold"/>
                <a:sym typeface="TT Drugs Bold"/>
              </a:rPr>
              <a:t>Registrar la información de los dispositivos con un sistema que permita presentar la información en forma de reportes.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9825694" y="4559054"/>
            <a:ext cx="904524" cy="904524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FE5EF"/>
            </a:solidFill>
            <a:ln cap="sq">
              <a:noFill/>
              <a:prstDash val="solid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99"/>
                </a:lnSpc>
              </a:pPr>
              <a:r>
                <a:rPr lang="en-US" sz="2999">
                  <a:solidFill>
                    <a:srgbClr val="FFFFFF"/>
                  </a:solidFill>
                  <a:latin typeface="TT Drugs"/>
                  <a:ea typeface="TT Drugs"/>
                  <a:cs typeface="TT Drugs"/>
                  <a:sym typeface="TT Drugs"/>
                </a:rPr>
                <a:t>02</a:t>
              </a:r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0935975" y="5836200"/>
            <a:ext cx="6323325" cy="8297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232"/>
              </a:lnSpc>
              <a:spcBef>
                <a:spcPct val="0"/>
              </a:spcBef>
            </a:pPr>
            <a:r>
              <a:rPr lang="en-US" sz="1617" spc="158">
                <a:solidFill>
                  <a:srgbClr val="231F20"/>
                </a:solidFill>
                <a:latin typeface="TT Drugs Bold"/>
                <a:ea typeface="TT Drugs Bold"/>
                <a:cs typeface="TT Drugs Bold"/>
                <a:sym typeface="TT Drugs Bold"/>
              </a:rPr>
              <a:t>Armar dos dispositivos funcionales para la medición de distintos fenómenos y la transmisión de los datos a través de la red LoRa.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9825694" y="5797156"/>
            <a:ext cx="904524" cy="904524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FE5EF"/>
            </a:solidFill>
            <a:ln cap="sq">
              <a:noFill/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99"/>
                </a:lnSpc>
              </a:pPr>
              <a:r>
                <a:rPr lang="en-US" sz="2999">
                  <a:solidFill>
                    <a:srgbClr val="FFFFFF"/>
                  </a:solidFill>
                  <a:latin typeface="TT Drugs"/>
                  <a:ea typeface="TT Drugs"/>
                  <a:cs typeface="TT Drugs"/>
                  <a:sym typeface="TT Drugs"/>
                </a:rPr>
                <a:t>03</a:t>
              </a:r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0935975" y="7072211"/>
            <a:ext cx="6323325" cy="11060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232"/>
              </a:lnSpc>
              <a:spcBef>
                <a:spcPct val="0"/>
              </a:spcBef>
            </a:pPr>
            <a:r>
              <a:rPr lang="en-US" sz="1617" spc="158">
                <a:solidFill>
                  <a:srgbClr val="231F20"/>
                </a:solidFill>
                <a:latin typeface="TT Drugs Bold"/>
                <a:ea typeface="TT Drugs Bold"/>
                <a:cs typeface="TT Drugs Bold"/>
                <a:sym typeface="TT Drugs Bold"/>
              </a:rPr>
              <a:t>Crear un prototipo para una aplicación móvil, la cual permita consultar la información de los dispositivos que transmiten usando tecnología LoRa.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9825694" y="7035259"/>
            <a:ext cx="904524" cy="904524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FE5EF"/>
            </a:solidFill>
            <a:ln cap="sq">
              <a:noFill/>
              <a:prstDash val="solid"/>
              <a:miter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99"/>
                </a:lnSpc>
              </a:pPr>
              <a:r>
                <a:rPr lang="en-US" sz="2999">
                  <a:solidFill>
                    <a:srgbClr val="FFFFFF"/>
                  </a:solidFill>
                  <a:latin typeface="TT Drugs"/>
                  <a:ea typeface="TT Drugs"/>
                  <a:cs typeface="TT Drugs"/>
                  <a:sym typeface="TT Drugs"/>
                </a:rPr>
                <a:t>04</a:t>
              </a:r>
            </a:p>
          </p:txBody>
        </p:sp>
      </p:grpSp>
      <p:sp>
        <p:nvSpPr>
          <p:cNvPr id="18" name="Freeform 18"/>
          <p:cNvSpPr/>
          <p:nvPr/>
        </p:nvSpPr>
        <p:spPr>
          <a:xfrm rot="-10800000">
            <a:off x="0" y="0"/>
            <a:ext cx="7262322" cy="2086267"/>
          </a:xfrm>
          <a:custGeom>
            <a:avLst/>
            <a:gdLst/>
            <a:ahLst/>
            <a:cxnLst/>
            <a:rect l="l" t="t" r="r" b="b"/>
            <a:pathLst>
              <a:path w="7262322" h="2086267">
                <a:moveTo>
                  <a:pt x="0" y="0"/>
                </a:moveTo>
                <a:lnTo>
                  <a:pt x="7262322" y="0"/>
                </a:lnTo>
                <a:lnTo>
                  <a:pt x="7262322" y="2086267"/>
                </a:lnTo>
                <a:lnTo>
                  <a:pt x="0" y="20862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 rot="-10800000" flipH="1" flipV="1">
            <a:off x="11025678" y="8200733"/>
            <a:ext cx="7262322" cy="2086267"/>
          </a:xfrm>
          <a:custGeom>
            <a:avLst/>
            <a:gdLst/>
            <a:ahLst/>
            <a:cxnLst/>
            <a:rect l="l" t="t" r="r" b="b"/>
            <a:pathLst>
              <a:path w="7262322" h="2086267">
                <a:moveTo>
                  <a:pt x="7262322" y="2086267"/>
                </a:moveTo>
                <a:lnTo>
                  <a:pt x="0" y="2086267"/>
                </a:lnTo>
                <a:lnTo>
                  <a:pt x="0" y="0"/>
                </a:lnTo>
                <a:lnTo>
                  <a:pt x="7262322" y="0"/>
                </a:lnTo>
                <a:lnTo>
                  <a:pt x="7262322" y="208626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1028700" y="2465922"/>
            <a:ext cx="7905051" cy="1016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226"/>
              </a:lnSpc>
              <a:spcBef>
                <a:spcPct val="0"/>
              </a:spcBef>
            </a:pPr>
            <a:r>
              <a:rPr lang="en-US" sz="5961" spc="584">
                <a:solidFill>
                  <a:srgbClr val="231F20"/>
                </a:solidFill>
                <a:latin typeface="TT Drugs"/>
                <a:ea typeface="TT Drugs"/>
                <a:cs typeface="TT Drugs"/>
                <a:sym typeface="TT Drugs"/>
              </a:rPr>
              <a:t>Introducción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030460" y="4375739"/>
            <a:ext cx="7905051" cy="3531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29"/>
              </a:lnSpc>
              <a:spcBef>
                <a:spcPct val="0"/>
              </a:spcBef>
            </a:pPr>
            <a:r>
              <a:rPr lang="en-US" sz="2050" spc="200">
                <a:solidFill>
                  <a:srgbClr val="0071BC"/>
                </a:solidFill>
                <a:latin typeface="TT Drugs Bold"/>
                <a:ea typeface="TT Drugs Bold"/>
                <a:cs typeface="TT Drugs Bold"/>
                <a:sym typeface="TT Drugs Bold"/>
              </a:rPr>
              <a:t>OBJETIVO GENERAL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9825694" y="2299593"/>
            <a:ext cx="7433606" cy="3531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29"/>
              </a:lnSpc>
              <a:spcBef>
                <a:spcPct val="0"/>
              </a:spcBef>
            </a:pPr>
            <a:r>
              <a:rPr lang="en-US" sz="2050" spc="200">
                <a:solidFill>
                  <a:srgbClr val="0071BC"/>
                </a:solidFill>
                <a:latin typeface="TT Drugs Bold"/>
                <a:ea typeface="TT Drugs Bold"/>
                <a:cs typeface="TT Drugs Bold"/>
                <a:sym typeface="TT Drugs Bold"/>
              </a:rPr>
              <a:t>OBJETIVOS ESPECÍFICOS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2304720" y="5477874"/>
            <a:ext cx="5344319" cy="2228904"/>
            <a:chOff x="0" y="0"/>
            <a:chExt cx="1407557" cy="587036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407557" cy="587036"/>
            </a:xfrm>
            <a:custGeom>
              <a:avLst/>
              <a:gdLst/>
              <a:ahLst/>
              <a:cxnLst/>
              <a:rect l="l" t="t" r="r" b="b"/>
              <a:pathLst>
                <a:path w="1407557" h="587036">
                  <a:moveTo>
                    <a:pt x="0" y="0"/>
                  </a:moveTo>
                  <a:lnTo>
                    <a:pt x="1407557" y="0"/>
                  </a:lnTo>
                  <a:lnTo>
                    <a:pt x="1407557" y="587036"/>
                  </a:lnTo>
                  <a:lnTo>
                    <a:pt x="0" y="587036"/>
                  </a:lnTo>
                  <a:close/>
                </a:path>
              </a:pathLst>
            </a:custGeom>
            <a:solidFill>
              <a:srgbClr val="BFE5EF"/>
            </a:solidFill>
            <a:ln cap="sq">
              <a:noFill/>
              <a:prstDash val="solid"/>
              <a:miter/>
            </a:ln>
          </p:spPr>
        </p:sp>
        <p:sp>
          <p:nvSpPr>
            <p:cNvPr id="25" name="TextBox 25"/>
            <p:cNvSpPr txBox="1"/>
            <p:nvPr/>
          </p:nvSpPr>
          <p:spPr>
            <a:xfrm>
              <a:off x="0" y="-19050"/>
              <a:ext cx="1407557" cy="6060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2499548" y="5633787"/>
            <a:ext cx="4966873" cy="18824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508"/>
              </a:lnSpc>
              <a:spcBef>
                <a:spcPct val="0"/>
              </a:spcBef>
            </a:pPr>
            <a:r>
              <a:rPr lang="en-US" sz="1817" spc="178">
                <a:solidFill>
                  <a:srgbClr val="231F20"/>
                </a:solidFill>
                <a:latin typeface="TT Drugs Bold"/>
                <a:ea typeface="TT Drugs Bold"/>
                <a:cs typeface="TT Drugs Bold"/>
                <a:sym typeface="TT Drugs Bold"/>
              </a:rPr>
              <a:t>Desarrollar un sistema informático que permita la recolección, envío, almacenamiento y visualización de datos recibidos desde cualquier dispositivo ubicado en la UCA utilizando la red LoRa.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0" y="0"/>
            <a:ext cx="7262322" cy="2086267"/>
          </a:xfrm>
          <a:custGeom>
            <a:avLst/>
            <a:gdLst/>
            <a:ahLst/>
            <a:cxnLst/>
            <a:rect l="l" t="t" r="r" b="b"/>
            <a:pathLst>
              <a:path w="7262322" h="2086267">
                <a:moveTo>
                  <a:pt x="0" y="0"/>
                </a:moveTo>
                <a:lnTo>
                  <a:pt x="7262322" y="0"/>
                </a:lnTo>
                <a:lnTo>
                  <a:pt x="7262322" y="2086267"/>
                </a:lnTo>
                <a:lnTo>
                  <a:pt x="0" y="20862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0800000" flipH="1" flipV="1">
            <a:off x="11025678" y="8200733"/>
            <a:ext cx="7262322" cy="2086267"/>
          </a:xfrm>
          <a:custGeom>
            <a:avLst/>
            <a:gdLst/>
            <a:ahLst/>
            <a:cxnLst/>
            <a:rect l="l" t="t" r="r" b="b"/>
            <a:pathLst>
              <a:path w="7262322" h="2086267">
                <a:moveTo>
                  <a:pt x="7262322" y="2086267"/>
                </a:moveTo>
                <a:lnTo>
                  <a:pt x="0" y="2086267"/>
                </a:lnTo>
                <a:lnTo>
                  <a:pt x="0" y="0"/>
                </a:lnTo>
                <a:lnTo>
                  <a:pt x="7262322" y="0"/>
                </a:lnTo>
                <a:lnTo>
                  <a:pt x="7262322" y="208626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5191475" y="1070017"/>
            <a:ext cx="7905051" cy="1016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226"/>
              </a:lnSpc>
              <a:spcBef>
                <a:spcPct val="0"/>
              </a:spcBef>
            </a:pPr>
            <a:r>
              <a:rPr lang="en-US" sz="5961" spc="584">
                <a:solidFill>
                  <a:srgbClr val="231F20"/>
                </a:solidFill>
                <a:latin typeface="TT Drugs"/>
                <a:ea typeface="TT Drugs"/>
                <a:cs typeface="TT Drugs"/>
                <a:sym typeface="TT Drugs"/>
              </a:rPr>
              <a:t>Marco teórico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992490" y="3419818"/>
            <a:ext cx="6303020" cy="4780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231F20"/>
                </a:solidFill>
                <a:latin typeface="Open Sans"/>
                <a:ea typeface="Open Sans"/>
                <a:cs typeface="Open Sans"/>
                <a:sym typeface="Open Sans"/>
              </a:rPr>
              <a:t>Conceptos clave:</a:t>
            </a:r>
          </a:p>
          <a:p>
            <a:pPr algn="ctr">
              <a:lnSpc>
                <a:spcPts val="4759"/>
              </a:lnSpc>
            </a:pPr>
            <a:endParaRPr lang="en-US" sz="3399">
              <a:solidFill>
                <a:srgbClr val="231F2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231F20"/>
                </a:solidFill>
                <a:latin typeface="Open Sans"/>
                <a:ea typeface="Open Sans"/>
                <a:cs typeface="Open Sans"/>
                <a:sym typeface="Open Sans"/>
              </a:rPr>
              <a:t>Conexión entre dispositivos</a:t>
            </a:r>
          </a:p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231F20"/>
                </a:solidFill>
                <a:latin typeface="Open Sans"/>
                <a:ea typeface="Open Sans"/>
                <a:cs typeface="Open Sans"/>
                <a:sym typeface="Open Sans"/>
              </a:rPr>
              <a:t>Redes inalámbricas</a:t>
            </a:r>
          </a:p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231F20"/>
                </a:solidFill>
                <a:latin typeface="Open Sans"/>
                <a:ea typeface="Open Sans"/>
                <a:cs typeface="Open Sans"/>
                <a:sym typeface="Open Sans"/>
              </a:rPr>
              <a:t>Transmisión de datos</a:t>
            </a:r>
          </a:p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231F20"/>
                </a:solidFill>
                <a:latin typeface="Open Sans"/>
                <a:ea typeface="Open Sans"/>
                <a:cs typeface="Open Sans"/>
                <a:sym typeface="Open Sans"/>
              </a:rPr>
              <a:t>Largo alcance</a:t>
            </a:r>
          </a:p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231F20"/>
                </a:solidFill>
                <a:latin typeface="Open Sans"/>
                <a:ea typeface="Open Sans"/>
                <a:cs typeface="Open Sans"/>
                <a:sym typeface="Open Sans"/>
              </a:rPr>
              <a:t>LPWAN</a:t>
            </a:r>
          </a:p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231F20"/>
                </a:solidFill>
                <a:latin typeface="Open Sans"/>
                <a:ea typeface="Open Sans"/>
                <a:cs typeface="Open Sans"/>
                <a:sym typeface="Open Sans"/>
              </a:rPr>
              <a:t>LoRaWAN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0" y="0"/>
            <a:ext cx="7262322" cy="2086267"/>
          </a:xfrm>
          <a:custGeom>
            <a:avLst/>
            <a:gdLst/>
            <a:ahLst/>
            <a:cxnLst/>
            <a:rect l="l" t="t" r="r" b="b"/>
            <a:pathLst>
              <a:path w="7262322" h="2086267">
                <a:moveTo>
                  <a:pt x="0" y="0"/>
                </a:moveTo>
                <a:lnTo>
                  <a:pt x="7262322" y="0"/>
                </a:lnTo>
                <a:lnTo>
                  <a:pt x="7262322" y="2086267"/>
                </a:lnTo>
                <a:lnTo>
                  <a:pt x="0" y="20862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0800000" flipH="1" flipV="1">
            <a:off x="11025678" y="8200733"/>
            <a:ext cx="7262322" cy="2086267"/>
          </a:xfrm>
          <a:custGeom>
            <a:avLst/>
            <a:gdLst/>
            <a:ahLst/>
            <a:cxnLst/>
            <a:rect l="l" t="t" r="r" b="b"/>
            <a:pathLst>
              <a:path w="7262322" h="2086267">
                <a:moveTo>
                  <a:pt x="7262322" y="2086267"/>
                </a:moveTo>
                <a:lnTo>
                  <a:pt x="0" y="2086267"/>
                </a:lnTo>
                <a:lnTo>
                  <a:pt x="0" y="0"/>
                </a:lnTo>
                <a:lnTo>
                  <a:pt x="7262322" y="0"/>
                </a:lnTo>
                <a:lnTo>
                  <a:pt x="7262322" y="208626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4070708" y="2859750"/>
            <a:ext cx="10146584" cy="6145804"/>
          </a:xfrm>
          <a:custGeom>
            <a:avLst/>
            <a:gdLst/>
            <a:ahLst/>
            <a:cxnLst/>
            <a:rect l="l" t="t" r="r" b="b"/>
            <a:pathLst>
              <a:path w="10146584" h="6145804">
                <a:moveTo>
                  <a:pt x="0" y="0"/>
                </a:moveTo>
                <a:lnTo>
                  <a:pt x="10146584" y="0"/>
                </a:lnTo>
                <a:lnTo>
                  <a:pt x="10146584" y="6145804"/>
                </a:lnTo>
                <a:lnTo>
                  <a:pt x="0" y="614580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0612" r="-75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5191475" y="1108117"/>
            <a:ext cx="7905051" cy="1375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519"/>
              </a:lnSpc>
              <a:spcBef>
                <a:spcPct val="0"/>
              </a:spcBef>
            </a:pPr>
            <a:r>
              <a:rPr lang="en-US" sz="3999" spc="391">
                <a:solidFill>
                  <a:srgbClr val="231F20"/>
                </a:solidFill>
                <a:latin typeface="TT Drugs"/>
                <a:ea typeface="TT Drugs"/>
                <a:cs typeface="TT Drugs"/>
                <a:sym typeface="TT Drugs"/>
              </a:rPr>
              <a:t>Comparación con otras tecnologías inalámbricas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99116" y="1682475"/>
            <a:ext cx="3892358" cy="3892358"/>
          </a:xfrm>
          <a:custGeom>
            <a:avLst/>
            <a:gdLst/>
            <a:ahLst/>
            <a:cxnLst/>
            <a:rect l="l" t="t" r="r" b="b"/>
            <a:pathLst>
              <a:path w="3892358" h="3892358">
                <a:moveTo>
                  <a:pt x="0" y="0"/>
                </a:moveTo>
                <a:lnTo>
                  <a:pt x="3892359" y="0"/>
                </a:lnTo>
                <a:lnTo>
                  <a:pt x="3892359" y="3892358"/>
                </a:lnTo>
                <a:lnTo>
                  <a:pt x="0" y="38923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299116" y="6422181"/>
            <a:ext cx="7589204" cy="2433911"/>
          </a:xfrm>
          <a:custGeom>
            <a:avLst/>
            <a:gdLst/>
            <a:ahLst/>
            <a:cxnLst/>
            <a:rect l="l" t="t" r="r" b="b"/>
            <a:pathLst>
              <a:path w="7589204" h="2433911">
                <a:moveTo>
                  <a:pt x="0" y="0"/>
                </a:moveTo>
                <a:lnTo>
                  <a:pt x="7589204" y="0"/>
                </a:lnTo>
                <a:lnTo>
                  <a:pt x="7589204" y="2433911"/>
                </a:lnTo>
                <a:lnTo>
                  <a:pt x="0" y="243391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8888320" y="580926"/>
            <a:ext cx="10854475" cy="6095456"/>
          </a:xfrm>
          <a:custGeom>
            <a:avLst/>
            <a:gdLst/>
            <a:ahLst/>
            <a:cxnLst/>
            <a:rect l="l" t="t" r="r" b="b"/>
            <a:pathLst>
              <a:path w="10854475" h="6095456">
                <a:moveTo>
                  <a:pt x="0" y="0"/>
                </a:moveTo>
                <a:lnTo>
                  <a:pt x="10854475" y="0"/>
                </a:lnTo>
                <a:lnTo>
                  <a:pt x="10854475" y="6095456"/>
                </a:lnTo>
                <a:lnTo>
                  <a:pt x="0" y="609545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1048171" y="6920314"/>
            <a:ext cx="4810626" cy="1294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590"/>
              </a:lnSpc>
            </a:pPr>
            <a:r>
              <a:rPr lang="en-US" sz="7564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Capa MAC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020030" y="457101"/>
            <a:ext cx="5736580" cy="10297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44"/>
              </a:lnSpc>
            </a:pPr>
            <a:r>
              <a:rPr lang="en-US" sz="5960">
                <a:solidFill>
                  <a:srgbClr val="000000"/>
                </a:solidFill>
                <a:latin typeface="TT Drugs"/>
                <a:ea typeface="TT Drugs"/>
                <a:cs typeface="TT Drugs"/>
                <a:sym typeface="TT Drugs"/>
              </a:rPr>
              <a:t>Diferencia clave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FE5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304495" y="722313"/>
            <a:ext cx="10227712" cy="1276485"/>
            <a:chOff x="0" y="0"/>
            <a:chExt cx="3411426" cy="42576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411426" cy="425768"/>
            </a:xfrm>
            <a:custGeom>
              <a:avLst/>
              <a:gdLst/>
              <a:ahLst/>
              <a:cxnLst/>
              <a:rect l="l" t="t" r="r" b="b"/>
              <a:pathLst>
                <a:path w="3411426" h="425768">
                  <a:moveTo>
                    <a:pt x="0" y="0"/>
                  </a:moveTo>
                  <a:lnTo>
                    <a:pt x="3411426" y="0"/>
                  </a:lnTo>
                  <a:lnTo>
                    <a:pt x="3411426" y="425768"/>
                  </a:lnTo>
                  <a:lnTo>
                    <a:pt x="0" y="425768"/>
                  </a:lnTo>
                  <a:close/>
                </a:path>
              </a:pathLst>
            </a:custGeom>
            <a:solidFill>
              <a:srgbClr val="FFFFFF">
                <a:alpha val="96863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104775"/>
              <a:ext cx="3411426" cy="5305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8022"/>
                </a:lnSpc>
                <a:spcBef>
                  <a:spcPct val="0"/>
                </a:spcBef>
              </a:pPr>
              <a:r>
                <a:rPr lang="en-US" sz="5813" spc="569">
                  <a:solidFill>
                    <a:srgbClr val="231F20">
                      <a:alpha val="96863"/>
                    </a:srgbClr>
                  </a:solidFill>
                  <a:latin typeface="TT Drugs"/>
                  <a:ea typeface="TT Drugs"/>
                  <a:cs typeface="TT Drugs"/>
                  <a:sym typeface="TT Drugs"/>
                </a:rPr>
                <a:t>Ventajas y desventajas</a:t>
              </a:r>
            </a:p>
          </p:txBody>
        </p:sp>
      </p:grpSp>
      <p:sp>
        <p:nvSpPr>
          <p:cNvPr id="5" name="Freeform 5"/>
          <p:cNvSpPr/>
          <p:nvPr/>
        </p:nvSpPr>
        <p:spPr>
          <a:xfrm>
            <a:off x="1922372" y="8724872"/>
            <a:ext cx="5257722" cy="1038400"/>
          </a:xfrm>
          <a:custGeom>
            <a:avLst/>
            <a:gdLst/>
            <a:ahLst/>
            <a:cxnLst/>
            <a:rect l="l" t="t" r="r" b="b"/>
            <a:pathLst>
              <a:path w="5257722" h="1038400">
                <a:moveTo>
                  <a:pt x="0" y="0"/>
                </a:moveTo>
                <a:lnTo>
                  <a:pt x="5257722" y="0"/>
                </a:lnTo>
                <a:lnTo>
                  <a:pt x="5257722" y="1038401"/>
                </a:lnTo>
                <a:lnTo>
                  <a:pt x="0" y="10384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2000"/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823140" y="8724872"/>
            <a:ext cx="5257722" cy="1038400"/>
          </a:xfrm>
          <a:custGeom>
            <a:avLst/>
            <a:gdLst/>
            <a:ahLst/>
            <a:cxnLst/>
            <a:rect l="l" t="t" r="r" b="b"/>
            <a:pathLst>
              <a:path w="5257722" h="1038400">
                <a:moveTo>
                  <a:pt x="0" y="0"/>
                </a:moveTo>
                <a:lnTo>
                  <a:pt x="5257722" y="0"/>
                </a:lnTo>
                <a:lnTo>
                  <a:pt x="5257722" y="1038401"/>
                </a:lnTo>
                <a:lnTo>
                  <a:pt x="0" y="10384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2000"/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10824506" y="3528277"/>
            <a:ext cx="5256356" cy="5730023"/>
            <a:chOff x="0" y="0"/>
            <a:chExt cx="1336313" cy="145673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336313" cy="1456733"/>
            </a:xfrm>
            <a:custGeom>
              <a:avLst/>
              <a:gdLst/>
              <a:ahLst/>
              <a:cxnLst/>
              <a:rect l="l" t="t" r="r" b="b"/>
              <a:pathLst>
                <a:path w="1336313" h="1456733">
                  <a:moveTo>
                    <a:pt x="5891" y="0"/>
                  </a:moveTo>
                  <a:lnTo>
                    <a:pt x="1330422" y="0"/>
                  </a:lnTo>
                  <a:cubicBezTo>
                    <a:pt x="1333676" y="0"/>
                    <a:pt x="1336313" y="2638"/>
                    <a:pt x="1336313" y="5891"/>
                  </a:cubicBezTo>
                  <a:lnTo>
                    <a:pt x="1336313" y="1450841"/>
                  </a:lnTo>
                  <a:cubicBezTo>
                    <a:pt x="1336313" y="1454095"/>
                    <a:pt x="1333676" y="1456733"/>
                    <a:pt x="1330422" y="1456733"/>
                  </a:cubicBezTo>
                  <a:lnTo>
                    <a:pt x="5891" y="1456733"/>
                  </a:lnTo>
                  <a:cubicBezTo>
                    <a:pt x="2638" y="1456733"/>
                    <a:pt x="0" y="1454095"/>
                    <a:pt x="0" y="1450841"/>
                  </a:cubicBezTo>
                  <a:lnTo>
                    <a:pt x="0" y="5891"/>
                  </a:lnTo>
                  <a:cubicBezTo>
                    <a:pt x="0" y="2638"/>
                    <a:pt x="2638" y="0"/>
                    <a:pt x="5891" y="0"/>
                  </a:cubicBez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19050"/>
              <a:ext cx="1336313" cy="14757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922372" y="3528277"/>
            <a:ext cx="5256356" cy="5730023"/>
            <a:chOff x="0" y="0"/>
            <a:chExt cx="1336313" cy="145673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336313" cy="1456733"/>
            </a:xfrm>
            <a:custGeom>
              <a:avLst/>
              <a:gdLst/>
              <a:ahLst/>
              <a:cxnLst/>
              <a:rect l="l" t="t" r="r" b="b"/>
              <a:pathLst>
                <a:path w="1336313" h="1456733">
                  <a:moveTo>
                    <a:pt x="5891" y="0"/>
                  </a:moveTo>
                  <a:lnTo>
                    <a:pt x="1330422" y="0"/>
                  </a:lnTo>
                  <a:cubicBezTo>
                    <a:pt x="1333676" y="0"/>
                    <a:pt x="1336313" y="2638"/>
                    <a:pt x="1336313" y="5891"/>
                  </a:cubicBezTo>
                  <a:lnTo>
                    <a:pt x="1336313" y="1450841"/>
                  </a:lnTo>
                  <a:cubicBezTo>
                    <a:pt x="1336313" y="1454095"/>
                    <a:pt x="1333676" y="1456733"/>
                    <a:pt x="1330422" y="1456733"/>
                  </a:cubicBezTo>
                  <a:lnTo>
                    <a:pt x="5891" y="1456733"/>
                  </a:lnTo>
                  <a:cubicBezTo>
                    <a:pt x="2638" y="1456733"/>
                    <a:pt x="0" y="1454095"/>
                    <a:pt x="0" y="1450841"/>
                  </a:cubicBezTo>
                  <a:lnTo>
                    <a:pt x="0" y="5891"/>
                  </a:lnTo>
                  <a:cubicBezTo>
                    <a:pt x="0" y="2638"/>
                    <a:pt x="2638" y="0"/>
                    <a:pt x="5891" y="0"/>
                  </a:cubicBez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-19050"/>
              <a:ext cx="1336313" cy="14757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2554249" y="4628890"/>
            <a:ext cx="3992601" cy="44559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66161" lvl="1" indent="-233081" algn="l">
              <a:lnSpc>
                <a:spcPts val="2979"/>
              </a:lnSpc>
              <a:buFont typeface="Arial"/>
              <a:buChar char="•"/>
            </a:pPr>
            <a:r>
              <a:rPr lang="en-US" sz="2159" spc="211">
                <a:solidFill>
                  <a:srgbClr val="231F20"/>
                </a:solidFill>
                <a:latin typeface="TT Drugs"/>
                <a:ea typeface="TT Drugs"/>
                <a:cs typeface="TT Drugs"/>
                <a:sym typeface="TT Drugs"/>
              </a:rPr>
              <a:t>Bajo consumo de energía</a:t>
            </a:r>
          </a:p>
          <a:p>
            <a:pPr algn="l">
              <a:lnSpc>
                <a:spcPts val="2979"/>
              </a:lnSpc>
            </a:pPr>
            <a:endParaRPr lang="en-US" sz="2159" spc="211">
              <a:solidFill>
                <a:srgbClr val="231F20"/>
              </a:solidFill>
              <a:latin typeface="TT Drugs"/>
              <a:ea typeface="TT Drugs"/>
              <a:cs typeface="TT Drugs"/>
              <a:sym typeface="TT Drugs"/>
            </a:endParaRPr>
          </a:p>
          <a:p>
            <a:pPr marL="466161" lvl="1" indent="-233081" algn="l">
              <a:lnSpc>
                <a:spcPts val="2979"/>
              </a:lnSpc>
              <a:buFont typeface="Arial"/>
              <a:buChar char="•"/>
            </a:pPr>
            <a:r>
              <a:rPr lang="en-US" sz="2159" spc="211">
                <a:solidFill>
                  <a:srgbClr val="231F20"/>
                </a:solidFill>
                <a:latin typeface="TT Drugs"/>
                <a:ea typeface="TT Drugs"/>
                <a:cs typeface="TT Drugs"/>
                <a:sym typeface="TT Drugs"/>
              </a:rPr>
              <a:t>Largo Alcance</a:t>
            </a:r>
          </a:p>
          <a:p>
            <a:pPr algn="l">
              <a:lnSpc>
                <a:spcPts val="2979"/>
              </a:lnSpc>
            </a:pPr>
            <a:endParaRPr lang="en-US" sz="2159" spc="211">
              <a:solidFill>
                <a:srgbClr val="231F20"/>
              </a:solidFill>
              <a:latin typeface="TT Drugs"/>
              <a:ea typeface="TT Drugs"/>
              <a:cs typeface="TT Drugs"/>
              <a:sym typeface="TT Drugs"/>
            </a:endParaRPr>
          </a:p>
          <a:p>
            <a:pPr marL="466161" lvl="1" indent="-233081" algn="l">
              <a:lnSpc>
                <a:spcPts val="2979"/>
              </a:lnSpc>
              <a:buFont typeface="Arial"/>
              <a:buChar char="•"/>
            </a:pPr>
            <a:r>
              <a:rPr lang="en-US" sz="2159" spc="211">
                <a:solidFill>
                  <a:srgbClr val="231F20"/>
                </a:solidFill>
                <a:latin typeface="TT Drugs"/>
                <a:ea typeface="TT Drugs"/>
                <a:cs typeface="TT Drugs"/>
                <a:sym typeface="TT Drugs"/>
              </a:rPr>
              <a:t>Conexión punto a punto</a:t>
            </a:r>
          </a:p>
          <a:p>
            <a:pPr algn="l">
              <a:lnSpc>
                <a:spcPts val="2979"/>
              </a:lnSpc>
            </a:pPr>
            <a:endParaRPr lang="en-US" sz="2159" spc="211">
              <a:solidFill>
                <a:srgbClr val="231F20"/>
              </a:solidFill>
              <a:latin typeface="TT Drugs"/>
              <a:ea typeface="TT Drugs"/>
              <a:cs typeface="TT Drugs"/>
              <a:sym typeface="TT Drugs"/>
            </a:endParaRPr>
          </a:p>
          <a:p>
            <a:pPr marL="466161" lvl="1" indent="-233081" algn="l">
              <a:lnSpc>
                <a:spcPts val="2979"/>
              </a:lnSpc>
              <a:buFont typeface="Arial"/>
              <a:buChar char="•"/>
            </a:pPr>
            <a:r>
              <a:rPr lang="en-US" sz="2159" spc="211">
                <a:solidFill>
                  <a:srgbClr val="231F20"/>
                </a:solidFill>
                <a:latin typeface="TT Drugs"/>
                <a:ea typeface="TT Drugs"/>
                <a:cs typeface="TT Drugs"/>
                <a:sym typeface="TT Drugs"/>
              </a:rPr>
              <a:t>Criptografía</a:t>
            </a:r>
          </a:p>
          <a:p>
            <a:pPr algn="l">
              <a:lnSpc>
                <a:spcPts val="2979"/>
              </a:lnSpc>
            </a:pPr>
            <a:endParaRPr lang="en-US" sz="2159" spc="211">
              <a:solidFill>
                <a:srgbClr val="231F20"/>
              </a:solidFill>
              <a:latin typeface="TT Drugs"/>
              <a:ea typeface="TT Drugs"/>
              <a:cs typeface="TT Drugs"/>
              <a:sym typeface="TT Drugs"/>
            </a:endParaRPr>
          </a:p>
          <a:p>
            <a:pPr marL="466161" lvl="1" indent="-233081" algn="l">
              <a:lnSpc>
                <a:spcPts val="2979"/>
              </a:lnSpc>
              <a:buFont typeface="Arial"/>
              <a:buChar char="•"/>
            </a:pPr>
            <a:r>
              <a:rPr lang="en-US" sz="2159" spc="211">
                <a:solidFill>
                  <a:srgbClr val="231F20"/>
                </a:solidFill>
                <a:latin typeface="TT Drugs"/>
                <a:ea typeface="TT Drugs"/>
                <a:cs typeface="TT Drugs"/>
                <a:sym typeface="TT Drugs"/>
              </a:rPr>
              <a:t>Despliegue veloz y de coste reducido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554249" y="3810576"/>
            <a:ext cx="3992601" cy="4533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684"/>
              </a:lnSpc>
              <a:spcBef>
                <a:spcPct val="0"/>
              </a:spcBef>
            </a:pPr>
            <a:r>
              <a:rPr lang="en-US" sz="2669" spc="261">
                <a:solidFill>
                  <a:srgbClr val="0071BC"/>
                </a:solidFill>
                <a:latin typeface="TT Drugs Bold"/>
                <a:ea typeface="TT Drugs Bold"/>
                <a:cs typeface="TT Drugs Bold"/>
                <a:sym typeface="TT Drugs Bold"/>
              </a:rPr>
              <a:t>VENTAJAS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574857" y="4628890"/>
            <a:ext cx="4102257" cy="14840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67456" lvl="1" indent="-233728" algn="l">
              <a:lnSpc>
                <a:spcPts val="2987"/>
              </a:lnSpc>
              <a:buFont typeface="Arial"/>
              <a:buChar char="•"/>
            </a:pPr>
            <a:r>
              <a:rPr lang="en-US" sz="2165" spc="212">
                <a:solidFill>
                  <a:srgbClr val="231F20"/>
                </a:solidFill>
                <a:latin typeface="TT Drugs"/>
                <a:ea typeface="TT Drugs"/>
                <a:cs typeface="TT Drugs"/>
                <a:sym typeface="TT Drugs"/>
              </a:rPr>
              <a:t>Largo alcance variable</a:t>
            </a:r>
          </a:p>
          <a:p>
            <a:pPr algn="l">
              <a:lnSpc>
                <a:spcPts val="2987"/>
              </a:lnSpc>
            </a:pPr>
            <a:endParaRPr lang="en-US" sz="2165" spc="212">
              <a:solidFill>
                <a:srgbClr val="231F20"/>
              </a:solidFill>
              <a:latin typeface="TT Drugs"/>
              <a:ea typeface="TT Drugs"/>
              <a:cs typeface="TT Drugs"/>
              <a:sym typeface="TT Drugs"/>
            </a:endParaRPr>
          </a:p>
          <a:p>
            <a:pPr marL="467456" lvl="1" indent="-233728" algn="l">
              <a:lnSpc>
                <a:spcPts val="2987"/>
              </a:lnSpc>
              <a:buFont typeface="Arial"/>
              <a:buChar char="•"/>
            </a:pPr>
            <a:r>
              <a:rPr lang="en-US" sz="2165" spc="212">
                <a:solidFill>
                  <a:srgbClr val="231F20"/>
                </a:solidFill>
                <a:latin typeface="TT Drugs"/>
                <a:ea typeface="TT Drugs"/>
                <a:cs typeface="TT Drugs"/>
                <a:sym typeface="TT Drugs"/>
              </a:rPr>
              <a:t>Baja tasa de transferencia de datos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1455701" y="3810576"/>
            <a:ext cx="3992601" cy="4533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684"/>
              </a:lnSpc>
              <a:spcBef>
                <a:spcPct val="0"/>
              </a:spcBef>
            </a:pPr>
            <a:r>
              <a:rPr lang="en-US" sz="2669" spc="261">
                <a:solidFill>
                  <a:srgbClr val="0071BC"/>
                </a:solidFill>
                <a:latin typeface="TT Drugs Bold"/>
                <a:ea typeface="TT Drugs Bold"/>
                <a:cs typeface="TT Drugs Bold"/>
                <a:sym typeface="TT Drugs Bold"/>
              </a:rPr>
              <a:t>DESVENTAJAS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0" y="0"/>
            <a:ext cx="7262322" cy="2086267"/>
          </a:xfrm>
          <a:custGeom>
            <a:avLst/>
            <a:gdLst/>
            <a:ahLst/>
            <a:cxnLst/>
            <a:rect l="l" t="t" r="r" b="b"/>
            <a:pathLst>
              <a:path w="7262322" h="2086267">
                <a:moveTo>
                  <a:pt x="0" y="0"/>
                </a:moveTo>
                <a:lnTo>
                  <a:pt x="7262322" y="0"/>
                </a:lnTo>
                <a:lnTo>
                  <a:pt x="7262322" y="2086267"/>
                </a:lnTo>
                <a:lnTo>
                  <a:pt x="0" y="20862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0800000" flipH="1" flipV="1">
            <a:off x="11025678" y="8200733"/>
            <a:ext cx="7262322" cy="2086267"/>
          </a:xfrm>
          <a:custGeom>
            <a:avLst/>
            <a:gdLst/>
            <a:ahLst/>
            <a:cxnLst/>
            <a:rect l="l" t="t" r="r" b="b"/>
            <a:pathLst>
              <a:path w="7262322" h="2086267">
                <a:moveTo>
                  <a:pt x="7262322" y="2086267"/>
                </a:moveTo>
                <a:lnTo>
                  <a:pt x="0" y="2086267"/>
                </a:lnTo>
                <a:lnTo>
                  <a:pt x="0" y="0"/>
                </a:lnTo>
                <a:lnTo>
                  <a:pt x="7262322" y="0"/>
                </a:lnTo>
                <a:lnTo>
                  <a:pt x="7262322" y="208626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5191475" y="1070017"/>
            <a:ext cx="7905051" cy="2054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226"/>
              </a:lnSpc>
              <a:spcBef>
                <a:spcPct val="0"/>
              </a:spcBef>
            </a:pPr>
            <a:r>
              <a:rPr lang="en-US" sz="5961" spc="584">
                <a:solidFill>
                  <a:srgbClr val="231F20"/>
                </a:solidFill>
                <a:latin typeface="TT Drugs"/>
                <a:ea typeface="TT Drugs"/>
                <a:cs typeface="TT Drugs"/>
                <a:sym typeface="TT Drugs"/>
              </a:rPr>
              <a:t>Tipos de activación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244751" y="4781818"/>
            <a:ext cx="12411373" cy="2744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122679" lvl="1" indent="-561340" algn="l">
              <a:lnSpc>
                <a:spcPts val="7279"/>
              </a:lnSpc>
              <a:buFont typeface="Arial"/>
              <a:buChar char="•"/>
            </a:pPr>
            <a:r>
              <a:rPr lang="en-US" sz="5199">
                <a:solidFill>
                  <a:srgbClr val="231F20"/>
                </a:solidFill>
                <a:latin typeface="TT Drugs"/>
                <a:ea typeface="TT Drugs"/>
                <a:cs typeface="TT Drugs"/>
                <a:sym typeface="TT Drugs"/>
              </a:rPr>
              <a:t>ABP - Activation By Personalization</a:t>
            </a:r>
          </a:p>
          <a:p>
            <a:pPr algn="l">
              <a:lnSpc>
                <a:spcPts val="7279"/>
              </a:lnSpc>
            </a:pPr>
            <a:endParaRPr lang="en-US" sz="5199">
              <a:solidFill>
                <a:srgbClr val="231F20"/>
              </a:solidFill>
              <a:latin typeface="TT Drugs"/>
              <a:ea typeface="TT Drugs"/>
              <a:cs typeface="TT Drugs"/>
              <a:sym typeface="TT Drugs"/>
            </a:endParaRPr>
          </a:p>
          <a:p>
            <a:pPr marL="1122679" lvl="1" indent="-561340" algn="l">
              <a:lnSpc>
                <a:spcPts val="7279"/>
              </a:lnSpc>
              <a:buFont typeface="Arial"/>
              <a:buChar char="•"/>
            </a:pPr>
            <a:r>
              <a:rPr lang="en-US" sz="5199">
                <a:solidFill>
                  <a:srgbClr val="231F20"/>
                </a:solidFill>
                <a:latin typeface="TT Drugs"/>
                <a:ea typeface="TT Drugs"/>
                <a:cs typeface="TT Drugs"/>
                <a:sym typeface="TT Drugs"/>
              </a:rPr>
              <a:t>OTAA - Over The Air Activation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784</Words>
  <Application>Microsoft Office PowerPoint</Application>
  <PresentationFormat>Personalizado</PresentationFormat>
  <Paragraphs>136</Paragraphs>
  <Slides>33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33</vt:i4>
      </vt:variant>
    </vt:vector>
  </HeadingPairs>
  <TitlesOfParts>
    <vt:vector size="41" baseType="lpstr">
      <vt:lpstr>TT Drugs Bold</vt:lpstr>
      <vt:lpstr>Calibri</vt:lpstr>
      <vt:lpstr>Open Sans Bold</vt:lpstr>
      <vt:lpstr>Lora</vt:lpstr>
      <vt:lpstr>TT Drugs</vt:lpstr>
      <vt:lpstr>Open Sans</vt:lpstr>
      <vt:lpstr>Arial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Presentacion tesis</dc:title>
  <cp:lastModifiedBy>UNGO</cp:lastModifiedBy>
  <cp:revision>2</cp:revision>
  <dcterms:created xsi:type="dcterms:W3CDTF">2006-08-16T00:00:00Z</dcterms:created>
  <dcterms:modified xsi:type="dcterms:W3CDTF">2024-07-29T02:41:09Z</dcterms:modified>
  <dc:identifier>DAGKY-mkxEg</dc:identifier>
</cp:coreProperties>
</file>